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Open Sans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78">
          <p15:clr>
            <a:srgbClr val="A4A3A4"/>
          </p15:clr>
        </p15:guide>
        <p15:guide id="2" pos="2988">
          <p15:clr>
            <a:srgbClr val="A4A3A4"/>
          </p15:clr>
        </p15:guide>
        <p15:guide id="3" orient="horz" pos="821">
          <p15:clr>
            <a:srgbClr val="A4A3A4"/>
          </p15:clr>
        </p15:guide>
        <p15:guide id="4" pos="249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47" roundtripDataSignature="AMtx7mhCcSePzjF64ozum9l8kAq+pbpX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78" orient="horz"/>
        <p:guide pos="2988"/>
        <p:guide pos="821" orient="horz"/>
        <p:guide pos="249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OpenSansLight-bold.fntdata"/><Relationship Id="rId21" Type="http://schemas.openxmlformats.org/officeDocument/2006/relationships/slide" Target="slides/slide15.xml"/><Relationship Id="rId43" Type="http://schemas.openxmlformats.org/officeDocument/2006/relationships/font" Target="fonts/OpenSansLight-regular.fntdata"/><Relationship Id="rId24" Type="http://schemas.openxmlformats.org/officeDocument/2006/relationships/slide" Target="slides/slide18.xml"/><Relationship Id="rId46" Type="http://schemas.openxmlformats.org/officeDocument/2006/relationships/font" Target="fonts/OpenSansLight-boldItalic.fntdata"/><Relationship Id="rId23" Type="http://schemas.openxmlformats.org/officeDocument/2006/relationships/slide" Target="slides/slide17.xml"/><Relationship Id="rId45" Type="http://schemas.openxmlformats.org/officeDocument/2006/relationships/font" Target="fonts/OpenSans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 name="Google Shape;4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a06522f41_0_1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24a06522f41_0_16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Dataset Overview: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1000 lymphocyte images</a:t>
            </a:r>
            <a:endParaRPr/>
          </a:p>
          <a:p>
            <a:pPr indent="0" lvl="0" marL="0" rtl="0" algn="l">
              <a:lnSpc>
                <a:spcPct val="100000"/>
              </a:lnSpc>
              <a:spcBef>
                <a:spcPts val="0"/>
              </a:spcBef>
              <a:spcAft>
                <a:spcPts val="0"/>
              </a:spcAft>
              <a:buClr>
                <a:schemeClr val="dk1"/>
              </a:buClr>
              <a:buSzPts val="1100"/>
              <a:buFont typeface="Arial"/>
              <a:buNone/>
            </a:pPr>
            <a:r>
              <a:rPr lang="es-ES"/>
              <a:t>500 images of normal lymphocytes</a:t>
            </a:r>
            <a:endParaRPr/>
          </a:p>
          <a:p>
            <a:pPr indent="0" lvl="0" marL="0" rtl="0" algn="l">
              <a:lnSpc>
                <a:spcPct val="100000"/>
              </a:lnSpc>
              <a:spcBef>
                <a:spcPts val="0"/>
              </a:spcBef>
              <a:spcAft>
                <a:spcPts val="0"/>
              </a:spcAft>
              <a:buClr>
                <a:schemeClr val="dk1"/>
              </a:buClr>
              <a:buSzPts val="1100"/>
              <a:buFont typeface="Arial"/>
              <a:buNone/>
            </a:pPr>
            <a:r>
              <a:rPr lang="es-ES"/>
              <a:t>500 images of lymphocytes with Hairy Cell Leukemia (HCL)</a:t>
            </a:r>
            <a:endParaRPr/>
          </a:p>
          <a:p>
            <a:pPr indent="0" lvl="0" marL="0" rtl="0" algn="l">
              <a:lnSpc>
                <a:spcPct val="100000"/>
              </a:lnSpc>
              <a:spcBef>
                <a:spcPts val="0"/>
              </a:spcBef>
              <a:spcAft>
                <a:spcPts val="0"/>
              </a:spcAft>
              <a:buClr>
                <a:schemeClr val="dk1"/>
              </a:buClr>
              <a:buSzPts val="1100"/>
              <a:buFont typeface="Arial"/>
              <a:buNone/>
            </a:pPr>
            <a:r>
              <a:rPr lang="es-ES"/>
              <a:t>Active Classes: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Nucleus: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Represents the cell's central genetic material</a:t>
            </a:r>
            <a:endParaRPr/>
          </a:p>
          <a:p>
            <a:pPr indent="0" lvl="0" marL="0" rtl="0" algn="l">
              <a:lnSpc>
                <a:spcPct val="100000"/>
              </a:lnSpc>
              <a:spcBef>
                <a:spcPts val="0"/>
              </a:spcBef>
              <a:spcAft>
                <a:spcPts val="0"/>
              </a:spcAft>
              <a:buClr>
                <a:schemeClr val="dk1"/>
              </a:buClr>
              <a:buSzPts val="1100"/>
              <a:buFont typeface="Arial"/>
              <a:buNone/>
            </a:pPr>
            <a:r>
              <a:rPr lang="es-ES"/>
              <a:t>Key component for cellular control and function</a:t>
            </a:r>
            <a:endParaRPr/>
          </a:p>
          <a:p>
            <a:pPr indent="0" lvl="0" marL="0" rtl="0" algn="l">
              <a:lnSpc>
                <a:spcPct val="100000"/>
              </a:lnSpc>
              <a:spcBef>
                <a:spcPts val="0"/>
              </a:spcBef>
              <a:spcAft>
                <a:spcPts val="0"/>
              </a:spcAft>
              <a:buClr>
                <a:schemeClr val="dk1"/>
              </a:buClr>
              <a:buSzPts val="1100"/>
              <a:buFont typeface="Arial"/>
              <a:buNone/>
            </a:pPr>
            <a:r>
              <a:rPr lang="es-ES"/>
              <a:t>Cytoplasm: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Encompasses the entire cell except the nucleus</a:t>
            </a:r>
            <a:endParaRPr/>
          </a:p>
          <a:p>
            <a:pPr indent="0" lvl="0" marL="0" rtl="0" algn="l">
              <a:lnSpc>
                <a:spcPct val="100000"/>
              </a:lnSpc>
              <a:spcBef>
                <a:spcPts val="0"/>
              </a:spcBef>
              <a:spcAft>
                <a:spcPts val="0"/>
              </a:spcAft>
              <a:buClr>
                <a:schemeClr val="dk1"/>
              </a:buClr>
              <a:buSzPts val="1100"/>
              <a:buFont typeface="Arial"/>
              <a:buNone/>
            </a:pPr>
            <a:r>
              <a:rPr lang="es-ES"/>
              <a:t>Contains organelles and structures supporting cell functions</a:t>
            </a:r>
            <a:endParaRPr/>
          </a:p>
          <a:p>
            <a:pPr indent="0" lvl="0" marL="0" rtl="0" algn="l">
              <a:lnSpc>
                <a:spcPct val="100000"/>
              </a:lnSpc>
              <a:spcBef>
                <a:spcPts val="0"/>
              </a:spcBef>
              <a:spcAft>
                <a:spcPts val="0"/>
              </a:spcAft>
              <a:buClr>
                <a:schemeClr val="dk1"/>
              </a:buClr>
              <a:buSzPts val="1100"/>
              <a:buFont typeface="Arial"/>
              <a:buNone/>
            </a:pPr>
            <a:r>
              <a:rPr lang="es-ES"/>
              <a:t>Environment: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Area surrounding the lymphocyte</a:t>
            </a:r>
            <a:endParaRPr/>
          </a:p>
          <a:p>
            <a:pPr indent="0" lvl="0" marL="0" rtl="0" algn="l">
              <a:lnSpc>
                <a:spcPct val="100000"/>
              </a:lnSpc>
              <a:spcBef>
                <a:spcPts val="0"/>
              </a:spcBef>
              <a:spcAft>
                <a:spcPts val="0"/>
              </a:spcAft>
              <a:buClr>
                <a:schemeClr val="dk1"/>
              </a:buClr>
              <a:buSzPts val="1100"/>
              <a:buFont typeface="Arial"/>
              <a:buNone/>
            </a:pPr>
            <a:r>
              <a:rPr lang="es-ES"/>
              <a:t>Provides insights into cell-cell and cell-environment interactions</a:t>
            </a:r>
            <a:endParaRPr/>
          </a:p>
          <a:p>
            <a:pPr indent="0" lvl="0" marL="0" rtl="0" algn="l">
              <a:lnSpc>
                <a:spcPct val="100000"/>
              </a:lnSpc>
              <a:spcBef>
                <a:spcPts val="0"/>
              </a:spcBef>
              <a:spcAft>
                <a:spcPts val="0"/>
              </a:spcAft>
              <a:buSzPts val="1400"/>
              <a:buNone/>
            </a:pPr>
            <a:r>
              <a:t/>
            </a:r>
            <a:endParaRPr/>
          </a:p>
        </p:txBody>
      </p:sp>
      <p:sp>
        <p:nvSpPr>
          <p:cNvPr id="123" name="Google Shape;123;g24a06522f41_0_16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a06522f41_0_1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24a06522f41_0_16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Dataset Overview: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1000 lymphocyte images</a:t>
            </a:r>
            <a:endParaRPr/>
          </a:p>
          <a:p>
            <a:pPr indent="0" lvl="0" marL="0" rtl="0" algn="l">
              <a:lnSpc>
                <a:spcPct val="100000"/>
              </a:lnSpc>
              <a:spcBef>
                <a:spcPts val="0"/>
              </a:spcBef>
              <a:spcAft>
                <a:spcPts val="0"/>
              </a:spcAft>
              <a:buClr>
                <a:schemeClr val="dk1"/>
              </a:buClr>
              <a:buSzPts val="1100"/>
              <a:buFont typeface="Arial"/>
              <a:buNone/>
            </a:pPr>
            <a:r>
              <a:rPr lang="es-ES"/>
              <a:t>500 images of normal lymphocytes</a:t>
            </a:r>
            <a:endParaRPr/>
          </a:p>
          <a:p>
            <a:pPr indent="0" lvl="0" marL="0" rtl="0" algn="l">
              <a:lnSpc>
                <a:spcPct val="100000"/>
              </a:lnSpc>
              <a:spcBef>
                <a:spcPts val="0"/>
              </a:spcBef>
              <a:spcAft>
                <a:spcPts val="0"/>
              </a:spcAft>
              <a:buClr>
                <a:schemeClr val="dk1"/>
              </a:buClr>
              <a:buSzPts val="1100"/>
              <a:buFont typeface="Arial"/>
              <a:buNone/>
            </a:pPr>
            <a:r>
              <a:rPr lang="es-ES"/>
              <a:t>500 images of lymphocytes with Hairy Cell Leukemia (HCL)</a:t>
            </a:r>
            <a:endParaRPr/>
          </a:p>
          <a:p>
            <a:pPr indent="0" lvl="0" marL="0" rtl="0" algn="l">
              <a:lnSpc>
                <a:spcPct val="100000"/>
              </a:lnSpc>
              <a:spcBef>
                <a:spcPts val="0"/>
              </a:spcBef>
              <a:spcAft>
                <a:spcPts val="0"/>
              </a:spcAft>
              <a:buClr>
                <a:schemeClr val="dk1"/>
              </a:buClr>
              <a:buSzPts val="1100"/>
              <a:buFont typeface="Arial"/>
              <a:buNone/>
            </a:pPr>
            <a:r>
              <a:rPr lang="es-ES"/>
              <a:t>Active Classes: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Nucleus: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Represents the cell's central genetic material</a:t>
            </a:r>
            <a:endParaRPr/>
          </a:p>
          <a:p>
            <a:pPr indent="0" lvl="0" marL="0" rtl="0" algn="l">
              <a:lnSpc>
                <a:spcPct val="100000"/>
              </a:lnSpc>
              <a:spcBef>
                <a:spcPts val="0"/>
              </a:spcBef>
              <a:spcAft>
                <a:spcPts val="0"/>
              </a:spcAft>
              <a:buClr>
                <a:schemeClr val="dk1"/>
              </a:buClr>
              <a:buSzPts val="1100"/>
              <a:buFont typeface="Arial"/>
              <a:buNone/>
            </a:pPr>
            <a:r>
              <a:rPr lang="es-ES"/>
              <a:t>Key component for cellular control and function</a:t>
            </a:r>
            <a:endParaRPr/>
          </a:p>
          <a:p>
            <a:pPr indent="0" lvl="0" marL="0" rtl="0" algn="l">
              <a:lnSpc>
                <a:spcPct val="100000"/>
              </a:lnSpc>
              <a:spcBef>
                <a:spcPts val="0"/>
              </a:spcBef>
              <a:spcAft>
                <a:spcPts val="0"/>
              </a:spcAft>
              <a:buClr>
                <a:schemeClr val="dk1"/>
              </a:buClr>
              <a:buSzPts val="1100"/>
              <a:buFont typeface="Arial"/>
              <a:buNone/>
            </a:pPr>
            <a:r>
              <a:rPr lang="es-ES"/>
              <a:t>Cytoplasm: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Encompasses the entire cell except the nucleus</a:t>
            </a:r>
            <a:endParaRPr/>
          </a:p>
          <a:p>
            <a:pPr indent="0" lvl="0" marL="0" rtl="0" algn="l">
              <a:lnSpc>
                <a:spcPct val="100000"/>
              </a:lnSpc>
              <a:spcBef>
                <a:spcPts val="0"/>
              </a:spcBef>
              <a:spcAft>
                <a:spcPts val="0"/>
              </a:spcAft>
              <a:buClr>
                <a:schemeClr val="dk1"/>
              </a:buClr>
              <a:buSzPts val="1100"/>
              <a:buFont typeface="Arial"/>
              <a:buNone/>
            </a:pPr>
            <a:r>
              <a:rPr lang="es-ES"/>
              <a:t>Contains organelles and structures supporting cell functions</a:t>
            </a:r>
            <a:endParaRPr/>
          </a:p>
          <a:p>
            <a:pPr indent="0" lvl="0" marL="0" rtl="0" algn="l">
              <a:lnSpc>
                <a:spcPct val="100000"/>
              </a:lnSpc>
              <a:spcBef>
                <a:spcPts val="0"/>
              </a:spcBef>
              <a:spcAft>
                <a:spcPts val="0"/>
              </a:spcAft>
              <a:buClr>
                <a:schemeClr val="dk1"/>
              </a:buClr>
              <a:buSzPts val="1100"/>
              <a:buFont typeface="Arial"/>
              <a:buNone/>
            </a:pPr>
            <a:r>
              <a:rPr lang="es-ES"/>
              <a:t>Environment: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Area surrounding the lymphocyte</a:t>
            </a:r>
            <a:endParaRPr/>
          </a:p>
          <a:p>
            <a:pPr indent="0" lvl="0" marL="0" rtl="0" algn="l">
              <a:lnSpc>
                <a:spcPct val="100000"/>
              </a:lnSpc>
              <a:spcBef>
                <a:spcPts val="0"/>
              </a:spcBef>
              <a:spcAft>
                <a:spcPts val="0"/>
              </a:spcAft>
              <a:buClr>
                <a:schemeClr val="dk1"/>
              </a:buClr>
              <a:buSzPts val="1100"/>
              <a:buFont typeface="Arial"/>
              <a:buNone/>
            </a:pPr>
            <a:r>
              <a:rPr lang="es-ES"/>
              <a:t>Provides insights into cell-cell and cell-environment interactions</a:t>
            </a:r>
            <a:endParaRPr/>
          </a:p>
          <a:p>
            <a:pPr indent="0" lvl="0" marL="0" rtl="0" algn="l">
              <a:lnSpc>
                <a:spcPct val="100000"/>
              </a:lnSpc>
              <a:spcBef>
                <a:spcPts val="0"/>
              </a:spcBef>
              <a:spcAft>
                <a:spcPts val="0"/>
              </a:spcAft>
              <a:buSzPts val="1400"/>
              <a:buNone/>
            </a:pPr>
            <a:r>
              <a:t/>
            </a:r>
            <a:endParaRPr/>
          </a:p>
        </p:txBody>
      </p:sp>
      <p:sp>
        <p:nvSpPr>
          <p:cNvPr id="131" name="Google Shape;131;g24a06522f41_0_16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a06522f41_0_1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24a06522f41_0_16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Dataset Overview: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1000 lymphocyte images</a:t>
            </a:r>
            <a:endParaRPr/>
          </a:p>
          <a:p>
            <a:pPr indent="0" lvl="0" marL="0" rtl="0" algn="l">
              <a:lnSpc>
                <a:spcPct val="100000"/>
              </a:lnSpc>
              <a:spcBef>
                <a:spcPts val="0"/>
              </a:spcBef>
              <a:spcAft>
                <a:spcPts val="0"/>
              </a:spcAft>
              <a:buClr>
                <a:schemeClr val="dk1"/>
              </a:buClr>
              <a:buSzPts val="1100"/>
              <a:buFont typeface="Arial"/>
              <a:buNone/>
            </a:pPr>
            <a:r>
              <a:rPr lang="es-ES"/>
              <a:t>500 images of normal lymphocytes</a:t>
            </a:r>
            <a:endParaRPr/>
          </a:p>
          <a:p>
            <a:pPr indent="0" lvl="0" marL="0" rtl="0" algn="l">
              <a:lnSpc>
                <a:spcPct val="100000"/>
              </a:lnSpc>
              <a:spcBef>
                <a:spcPts val="0"/>
              </a:spcBef>
              <a:spcAft>
                <a:spcPts val="0"/>
              </a:spcAft>
              <a:buClr>
                <a:schemeClr val="dk1"/>
              </a:buClr>
              <a:buSzPts val="1100"/>
              <a:buFont typeface="Arial"/>
              <a:buNone/>
            </a:pPr>
            <a:r>
              <a:rPr lang="es-ES"/>
              <a:t>500 images of lymphocytes with Hairy Cell Leukemia (HCL)</a:t>
            </a:r>
            <a:endParaRPr/>
          </a:p>
          <a:p>
            <a:pPr indent="0" lvl="0" marL="0" rtl="0" algn="l">
              <a:lnSpc>
                <a:spcPct val="100000"/>
              </a:lnSpc>
              <a:spcBef>
                <a:spcPts val="0"/>
              </a:spcBef>
              <a:spcAft>
                <a:spcPts val="0"/>
              </a:spcAft>
              <a:buClr>
                <a:schemeClr val="dk1"/>
              </a:buClr>
              <a:buSzPts val="1100"/>
              <a:buFont typeface="Arial"/>
              <a:buNone/>
            </a:pPr>
            <a:r>
              <a:rPr lang="es-ES"/>
              <a:t>Active Classes: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Nucleus: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Represents the cell's central genetic material</a:t>
            </a:r>
            <a:endParaRPr/>
          </a:p>
          <a:p>
            <a:pPr indent="0" lvl="0" marL="0" rtl="0" algn="l">
              <a:lnSpc>
                <a:spcPct val="100000"/>
              </a:lnSpc>
              <a:spcBef>
                <a:spcPts val="0"/>
              </a:spcBef>
              <a:spcAft>
                <a:spcPts val="0"/>
              </a:spcAft>
              <a:buClr>
                <a:schemeClr val="dk1"/>
              </a:buClr>
              <a:buSzPts val="1100"/>
              <a:buFont typeface="Arial"/>
              <a:buNone/>
            </a:pPr>
            <a:r>
              <a:rPr lang="es-ES"/>
              <a:t>Key component for cellular control and function</a:t>
            </a:r>
            <a:endParaRPr/>
          </a:p>
          <a:p>
            <a:pPr indent="0" lvl="0" marL="0" rtl="0" algn="l">
              <a:lnSpc>
                <a:spcPct val="100000"/>
              </a:lnSpc>
              <a:spcBef>
                <a:spcPts val="0"/>
              </a:spcBef>
              <a:spcAft>
                <a:spcPts val="0"/>
              </a:spcAft>
              <a:buClr>
                <a:schemeClr val="dk1"/>
              </a:buClr>
              <a:buSzPts val="1100"/>
              <a:buFont typeface="Arial"/>
              <a:buNone/>
            </a:pPr>
            <a:r>
              <a:rPr lang="es-ES"/>
              <a:t>Cytoplasm: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Encompasses the entire cell except the nucleus</a:t>
            </a:r>
            <a:endParaRPr/>
          </a:p>
          <a:p>
            <a:pPr indent="0" lvl="0" marL="0" rtl="0" algn="l">
              <a:lnSpc>
                <a:spcPct val="100000"/>
              </a:lnSpc>
              <a:spcBef>
                <a:spcPts val="0"/>
              </a:spcBef>
              <a:spcAft>
                <a:spcPts val="0"/>
              </a:spcAft>
              <a:buClr>
                <a:schemeClr val="dk1"/>
              </a:buClr>
              <a:buSzPts val="1100"/>
              <a:buFont typeface="Arial"/>
              <a:buNone/>
            </a:pPr>
            <a:r>
              <a:rPr lang="es-ES"/>
              <a:t>Contains organelles and structures supporting cell functions</a:t>
            </a:r>
            <a:endParaRPr/>
          </a:p>
          <a:p>
            <a:pPr indent="0" lvl="0" marL="0" rtl="0" algn="l">
              <a:lnSpc>
                <a:spcPct val="100000"/>
              </a:lnSpc>
              <a:spcBef>
                <a:spcPts val="0"/>
              </a:spcBef>
              <a:spcAft>
                <a:spcPts val="0"/>
              </a:spcAft>
              <a:buClr>
                <a:schemeClr val="dk1"/>
              </a:buClr>
              <a:buSzPts val="1100"/>
              <a:buFont typeface="Arial"/>
              <a:buNone/>
            </a:pPr>
            <a:r>
              <a:rPr lang="es-ES"/>
              <a:t>Environment: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Area surrounding the lymphocyte</a:t>
            </a:r>
            <a:endParaRPr/>
          </a:p>
          <a:p>
            <a:pPr indent="0" lvl="0" marL="0" rtl="0" algn="l">
              <a:lnSpc>
                <a:spcPct val="100000"/>
              </a:lnSpc>
              <a:spcBef>
                <a:spcPts val="0"/>
              </a:spcBef>
              <a:spcAft>
                <a:spcPts val="0"/>
              </a:spcAft>
              <a:buClr>
                <a:schemeClr val="dk1"/>
              </a:buClr>
              <a:buSzPts val="1100"/>
              <a:buFont typeface="Arial"/>
              <a:buNone/>
            </a:pPr>
            <a:r>
              <a:rPr lang="es-ES"/>
              <a:t>Provides insights into cell-cell and cell-environment interactions</a:t>
            </a:r>
            <a:endParaRPr/>
          </a:p>
          <a:p>
            <a:pPr indent="0" lvl="0" marL="0" rtl="0" algn="l">
              <a:lnSpc>
                <a:spcPct val="100000"/>
              </a:lnSpc>
              <a:spcBef>
                <a:spcPts val="0"/>
              </a:spcBef>
              <a:spcAft>
                <a:spcPts val="0"/>
              </a:spcAft>
              <a:buSzPts val="1400"/>
              <a:buNone/>
            </a:pPr>
            <a:r>
              <a:t/>
            </a:r>
            <a:endParaRPr/>
          </a:p>
        </p:txBody>
      </p:sp>
      <p:sp>
        <p:nvSpPr>
          <p:cNvPr id="139" name="Google Shape;139;g24a06522f41_0_16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a06522f41_0_16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4a06522f41_0_16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Dataset Overview: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1000 lymphocyte images</a:t>
            </a:r>
            <a:endParaRPr/>
          </a:p>
          <a:p>
            <a:pPr indent="0" lvl="0" marL="0" rtl="0" algn="l">
              <a:lnSpc>
                <a:spcPct val="100000"/>
              </a:lnSpc>
              <a:spcBef>
                <a:spcPts val="0"/>
              </a:spcBef>
              <a:spcAft>
                <a:spcPts val="0"/>
              </a:spcAft>
              <a:buClr>
                <a:schemeClr val="dk1"/>
              </a:buClr>
              <a:buSzPts val="1100"/>
              <a:buFont typeface="Arial"/>
              <a:buNone/>
            </a:pPr>
            <a:r>
              <a:rPr lang="es-ES"/>
              <a:t>500 images of normal lymphocytes</a:t>
            </a:r>
            <a:endParaRPr/>
          </a:p>
          <a:p>
            <a:pPr indent="0" lvl="0" marL="0" rtl="0" algn="l">
              <a:lnSpc>
                <a:spcPct val="100000"/>
              </a:lnSpc>
              <a:spcBef>
                <a:spcPts val="0"/>
              </a:spcBef>
              <a:spcAft>
                <a:spcPts val="0"/>
              </a:spcAft>
              <a:buClr>
                <a:schemeClr val="dk1"/>
              </a:buClr>
              <a:buSzPts val="1100"/>
              <a:buFont typeface="Arial"/>
              <a:buNone/>
            </a:pPr>
            <a:r>
              <a:rPr lang="es-ES"/>
              <a:t>500 images of lymphocytes with Hairy Cell Leukemia (HCL)</a:t>
            </a:r>
            <a:endParaRPr/>
          </a:p>
          <a:p>
            <a:pPr indent="0" lvl="0" marL="0" rtl="0" algn="l">
              <a:lnSpc>
                <a:spcPct val="100000"/>
              </a:lnSpc>
              <a:spcBef>
                <a:spcPts val="0"/>
              </a:spcBef>
              <a:spcAft>
                <a:spcPts val="0"/>
              </a:spcAft>
              <a:buClr>
                <a:schemeClr val="dk1"/>
              </a:buClr>
              <a:buSzPts val="1100"/>
              <a:buFont typeface="Arial"/>
              <a:buNone/>
            </a:pPr>
            <a:r>
              <a:rPr lang="es-ES"/>
              <a:t>Active Classes: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Nucleus: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Represents the cell's central genetic material</a:t>
            </a:r>
            <a:endParaRPr/>
          </a:p>
          <a:p>
            <a:pPr indent="0" lvl="0" marL="0" rtl="0" algn="l">
              <a:lnSpc>
                <a:spcPct val="100000"/>
              </a:lnSpc>
              <a:spcBef>
                <a:spcPts val="0"/>
              </a:spcBef>
              <a:spcAft>
                <a:spcPts val="0"/>
              </a:spcAft>
              <a:buClr>
                <a:schemeClr val="dk1"/>
              </a:buClr>
              <a:buSzPts val="1100"/>
              <a:buFont typeface="Arial"/>
              <a:buNone/>
            </a:pPr>
            <a:r>
              <a:rPr lang="es-ES"/>
              <a:t>Key component for cellular control and function</a:t>
            </a:r>
            <a:endParaRPr/>
          </a:p>
          <a:p>
            <a:pPr indent="0" lvl="0" marL="0" rtl="0" algn="l">
              <a:lnSpc>
                <a:spcPct val="100000"/>
              </a:lnSpc>
              <a:spcBef>
                <a:spcPts val="0"/>
              </a:spcBef>
              <a:spcAft>
                <a:spcPts val="0"/>
              </a:spcAft>
              <a:buClr>
                <a:schemeClr val="dk1"/>
              </a:buClr>
              <a:buSzPts val="1100"/>
              <a:buFont typeface="Arial"/>
              <a:buNone/>
            </a:pPr>
            <a:r>
              <a:rPr lang="es-ES"/>
              <a:t>Cytoplasm: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Encompasses the entire cell except the nucleus</a:t>
            </a:r>
            <a:endParaRPr/>
          </a:p>
          <a:p>
            <a:pPr indent="0" lvl="0" marL="0" rtl="0" algn="l">
              <a:lnSpc>
                <a:spcPct val="100000"/>
              </a:lnSpc>
              <a:spcBef>
                <a:spcPts val="0"/>
              </a:spcBef>
              <a:spcAft>
                <a:spcPts val="0"/>
              </a:spcAft>
              <a:buClr>
                <a:schemeClr val="dk1"/>
              </a:buClr>
              <a:buSzPts val="1100"/>
              <a:buFont typeface="Arial"/>
              <a:buNone/>
            </a:pPr>
            <a:r>
              <a:rPr lang="es-ES"/>
              <a:t>Contains organelles and structures supporting cell functions</a:t>
            </a:r>
            <a:endParaRPr/>
          </a:p>
          <a:p>
            <a:pPr indent="0" lvl="0" marL="0" rtl="0" algn="l">
              <a:lnSpc>
                <a:spcPct val="100000"/>
              </a:lnSpc>
              <a:spcBef>
                <a:spcPts val="0"/>
              </a:spcBef>
              <a:spcAft>
                <a:spcPts val="0"/>
              </a:spcAft>
              <a:buClr>
                <a:schemeClr val="dk1"/>
              </a:buClr>
              <a:buSzPts val="1100"/>
              <a:buFont typeface="Arial"/>
              <a:buNone/>
            </a:pPr>
            <a:r>
              <a:rPr lang="es-ES"/>
              <a:t>Environment: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Area surrounding the lymphocyte</a:t>
            </a:r>
            <a:endParaRPr/>
          </a:p>
          <a:p>
            <a:pPr indent="0" lvl="0" marL="0" rtl="0" algn="l">
              <a:lnSpc>
                <a:spcPct val="100000"/>
              </a:lnSpc>
              <a:spcBef>
                <a:spcPts val="0"/>
              </a:spcBef>
              <a:spcAft>
                <a:spcPts val="0"/>
              </a:spcAft>
              <a:buClr>
                <a:schemeClr val="dk1"/>
              </a:buClr>
              <a:buSzPts val="1100"/>
              <a:buFont typeface="Arial"/>
              <a:buNone/>
            </a:pPr>
            <a:r>
              <a:rPr lang="es-ES"/>
              <a:t>Provides insights into cell-cell and cell-environment interactions</a:t>
            </a:r>
            <a:endParaRPr/>
          </a:p>
          <a:p>
            <a:pPr indent="0" lvl="0" marL="0" rtl="0" algn="l">
              <a:lnSpc>
                <a:spcPct val="100000"/>
              </a:lnSpc>
              <a:spcBef>
                <a:spcPts val="0"/>
              </a:spcBef>
              <a:spcAft>
                <a:spcPts val="0"/>
              </a:spcAft>
              <a:buSzPts val="1400"/>
              <a:buNone/>
            </a:pPr>
            <a:r>
              <a:t/>
            </a:r>
            <a:endParaRPr/>
          </a:p>
        </p:txBody>
      </p:sp>
      <p:sp>
        <p:nvSpPr>
          <p:cNvPr id="147" name="Google Shape;147;g24a06522f41_0_16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a06522f41_0_48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24a06522f41_0_48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Dataset Overview: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1000 lymphocyte images</a:t>
            </a:r>
            <a:endParaRPr/>
          </a:p>
          <a:p>
            <a:pPr indent="0" lvl="0" marL="0" rtl="0" algn="l">
              <a:lnSpc>
                <a:spcPct val="100000"/>
              </a:lnSpc>
              <a:spcBef>
                <a:spcPts val="0"/>
              </a:spcBef>
              <a:spcAft>
                <a:spcPts val="0"/>
              </a:spcAft>
              <a:buClr>
                <a:schemeClr val="dk1"/>
              </a:buClr>
              <a:buSzPts val="1100"/>
              <a:buFont typeface="Arial"/>
              <a:buNone/>
            </a:pPr>
            <a:r>
              <a:rPr lang="es-ES"/>
              <a:t>500 images of normal lymphocytes</a:t>
            </a:r>
            <a:endParaRPr/>
          </a:p>
          <a:p>
            <a:pPr indent="0" lvl="0" marL="0" rtl="0" algn="l">
              <a:lnSpc>
                <a:spcPct val="100000"/>
              </a:lnSpc>
              <a:spcBef>
                <a:spcPts val="0"/>
              </a:spcBef>
              <a:spcAft>
                <a:spcPts val="0"/>
              </a:spcAft>
              <a:buClr>
                <a:schemeClr val="dk1"/>
              </a:buClr>
              <a:buSzPts val="1100"/>
              <a:buFont typeface="Arial"/>
              <a:buNone/>
            </a:pPr>
            <a:r>
              <a:rPr lang="es-ES"/>
              <a:t>500 images of lymphocytes with Hairy Cell Leukemia (HCL)</a:t>
            </a:r>
            <a:endParaRPr/>
          </a:p>
          <a:p>
            <a:pPr indent="0" lvl="0" marL="0" rtl="0" algn="l">
              <a:lnSpc>
                <a:spcPct val="100000"/>
              </a:lnSpc>
              <a:spcBef>
                <a:spcPts val="0"/>
              </a:spcBef>
              <a:spcAft>
                <a:spcPts val="0"/>
              </a:spcAft>
              <a:buClr>
                <a:schemeClr val="dk1"/>
              </a:buClr>
              <a:buSzPts val="1100"/>
              <a:buFont typeface="Arial"/>
              <a:buNone/>
            </a:pPr>
            <a:r>
              <a:rPr lang="es-ES"/>
              <a:t>Active Classes: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Nucleus: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Represents the cell's central genetic material</a:t>
            </a:r>
            <a:endParaRPr/>
          </a:p>
          <a:p>
            <a:pPr indent="0" lvl="0" marL="0" rtl="0" algn="l">
              <a:lnSpc>
                <a:spcPct val="100000"/>
              </a:lnSpc>
              <a:spcBef>
                <a:spcPts val="0"/>
              </a:spcBef>
              <a:spcAft>
                <a:spcPts val="0"/>
              </a:spcAft>
              <a:buClr>
                <a:schemeClr val="dk1"/>
              </a:buClr>
              <a:buSzPts val="1100"/>
              <a:buFont typeface="Arial"/>
              <a:buNone/>
            </a:pPr>
            <a:r>
              <a:rPr lang="es-ES"/>
              <a:t>Key component for cellular control and function</a:t>
            </a:r>
            <a:endParaRPr/>
          </a:p>
          <a:p>
            <a:pPr indent="0" lvl="0" marL="0" rtl="0" algn="l">
              <a:lnSpc>
                <a:spcPct val="100000"/>
              </a:lnSpc>
              <a:spcBef>
                <a:spcPts val="0"/>
              </a:spcBef>
              <a:spcAft>
                <a:spcPts val="0"/>
              </a:spcAft>
              <a:buClr>
                <a:schemeClr val="dk1"/>
              </a:buClr>
              <a:buSzPts val="1100"/>
              <a:buFont typeface="Arial"/>
              <a:buNone/>
            </a:pPr>
            <a:r>
              <a:rPr lang="es-ES"/>
              <a:t>Cytoplasm: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Encompasses the entire cell except the nucleus</a:t>
            </a:r>
            <a:endParaRPr/>
          </a:p>
          <a:p>
            <a:pPr indent="0" lvl="0" marL="0" rtl="0" algn="l">
              <a:lnSpc>
                <a:spcPct val="100000"/>
              </a:lnSpc>
              <a:spcBef>
                <a:spcPts val="0"/>
              </a:spcBef>
              <a:spcAft>
                <a:spcPts val="0"/>
              </a:spcAft>
              <a:buClr>
                <a:schemeClr val="dk1"/>
              </a:buClr>
              <a:buSzPts val="1100"/>
              <a:buFont typeface="Arial"/>
              <a:buNone/>
            </a:pPr>
            <a:r>
              <a:rPr lang="es-ES"/>
              <a:t>Contains organelles and structures supporting cell functions</a:t>
            </a:r>
            <a:endParaRPr/>
          </a:p>
          <a:p>
            <a:pPr indent="0" lvl="0" marL="0" rtl="0" algn="l">
              <a:lnSpc>
                <a:spcPct val="100000"/>
              </a:lnSpc>
              <a:spcBef>
                <a:spcPts val="0"/>
              </a:spcBef>
              <a:spcAft>
                <a:spcPts val="0"/>
              </a:spcAft>
              <a:buClr>
                <a:schemeClr val="dk1"/>
              </a:buClr>
              <a:buSzPts val="1100"/>
              <a:buFont typeface="Arial"/>
              <a:buNone/>
            </a:pPr>
            <a:r>
              <a:rPr lang="es-ES"/>
              <a:t>Environment: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Area surrounding the lymphocyte</a:t>
            </a:r>
            <a:endParaRPr/>
          </a:p>
          <a:p>
            <a:pPr indent="0" lvl="0" marL="0" rtl="0" algn="l">
              <a:lnSpc>
                <a:spcPct val="100000"/>
              </a:lnSpc>
              <a:spcBef>
                <a:spcPts val="0"/>
              </a:spcBef>
              <a:spcAft>
                <a:spcPts val="0"/>
              </a:spcAft>
              <a:buClr>
                <a:schemeClr val="dk1"/>
              </a:buClr>
              <a:buSzPts val="1100"/>
              <a:buFont typeface="Arial"/>
              <a:buNone/>
            </a:pPr>
            <a:r>
              <a:rPr lang="es-ES"/>
              <a:t>Provides insights into cell-cell and cell-environment interactions</a:t>
            </a:r>
            <a:endParaRPr/>
          </a:p>
          <a:p>
            <a:pPr indent="0" lvl="0" marL="0" rtl="0" algn="l">
              <a:lnSpc>
                <a:spcPct val="100000"/>
              </a:lnSpc>
              <a:spcBef>
                <a:spcPts val="0"/>
              </a:spcBef>
              <a:spcAft>
                <a:spcPts val="0"/>
              </a:spcAft>
              <a:buSzPts val="1400"/>
              <a:buNone/>
            </a:pPr>
            <a:r>
              <a:t/>
            </a:r>
            <a:endParaRPr/>
          </a:p>
        </p:txBody>
      </p:sp>
      <p:sp>
        <p:nvSpPr>
          <p:cNvPr id="167" name="Google Shape;167;g24a06522f41_0_48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4a06522f41_0_48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24a06522f41_0_48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Dataset Overview: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1000 lymphocyte images</a:t>
            </a:r>
            <a:endParaRPr/>
          </a:p>
          <a:p>
            <a:pPr indent="0" lvl="0" marL="0" rtl="0" algn="l">
              <a:lnSpc>
                <a:spcPct val="100000"/>
              </a:lnSpc>
              <a:spcBef>
                <a:spcPts val="0"/>
              </a:spcBef>
              <a:spcAft>
                <a:spcPts val="0"/>
              </a:spcAft>
              <a:buClr>
                <a:schemeClr val="dk1"/>
              </a:buClr>
              <a:buSzPts val="1100"/>
              <a:buFont typeface="Arial"/>
              <a:buNone/>
            </a:pPr>
            <a:r>
              <a:rPr lang="es-ES"/>
              <a:t>500 images of normal lymphocytes</a:t>
            </a:r>
            <a:endParaRPr/>
          </a:p>
          <a:p>
            <a:pPr indent="0" lvl="0" marL="0" rtl="0" algn="l">
              <a:lnSpc>
                <a:spcPct val="100000"/>
              </a:lnSpc>
              <a:spcBef>
                <a:spcPts val="0"/>
              </a:spcBef>
              <a:spcAft>
                <a:spcPts val="0"/>
              </a:spcAft>
              <a:buClr>
                <a:schemeClr val="dk1"/>
              </a:buClr>
              <a:buSzPts val="1100"/>
              <a:buFont typeface="Arial"/>
              <a:buNone/>
            </a:pPr>
            <a:r>
              <a:rPr lang="es-ES"/>
              <a:t>500 images of lymphocytes with Hairy Cell Leukemia (HCL)</a:t>
            </a:r>
            <a:endParaRPr/>
          </a:p>
          <a:p>
            <a:pPr indent="0" lvl="0" marL="0" rtl="0" algn="l">
              <a:lnSpc>
                <a:spcPct val="100000"/>
              </a:lnSpc>
              <a:spcBef>
                <a:spcPts val="0"/>
              </a:spcBef>
              <a:spcAft>
                <a:spcPts val="0"/>
              </a:spcAft>
              <a:buClr>
                <a:schemeClr val="dk1"/>
              </a:buClr>
              <a:buSzPts val="1100"/>
              <a:buFont typeface="Arial"/>
              <a:buNone/>
            </a:pPr>
            <a:r>
              <a:rPr lang="es-ES"/>
              <a:t>Active Classes: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Nucleus: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Represents the cell's central genetic material</a:t>
            </a:r>
            <a:endParaRPr/>
          </a:p>
          <a:p>
            <a:pPr indent="0" lvl="0" marL="0" rtl="0" algn="l">
              <a:lnSpc>
                <a:spcPct val="100000"/>
              </a:lnSpc>
              <a:spcBef>
                <a:spcPts val="0"/>
              </a:spcBef>
              <a:spcAft>
                <a:spcPts val="0"/>
              </a:spcAft>
              <a:buClr>
                <a:schemeClr val="dk1"/>
              </a:buClr>
              <a:buSzPts val="1100"/>
              <a:buFont typeface="Arial"/>
              <a:buNone/>
            </a:pPr>
            <a:r>
              <a:rPr lang="es-ES"/>
              <a:t>Key component for cellular control and function</a:t>
            </a:r>
            <a:endParaRPr/>
          </a:p>
          <a:p>
            <a:pPr indent="0" lvl="0" marL="0" rtl="0" algn="l">
              <a:lnSpc>
                <a:spcPct val="100000"/>
              </a:lnSpc>
              <a:spcBef>
                <a:spcPts val="0"/>
              </a:spcBef>
              <a:spcAft>
                <a:spcPts val="0"/>
              </a:spcAft>
              <a:buClr>
                <a:schemeClr val="dk1"/>
              </a:buClr>
              <a:buSzPts val="1100"/>
              <a:buFont typeface="Arial"/>
              <a:buNone/>
            </a:pPr>
            <a:r>
              <a:rPr lang="es-ES"/>
              <a:t>Cytoplasm: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Encompasses the entire cell except the nucleus</a:t>
            </a:r>
            <a:endParaRPr/>
          </a:p>
          <a:p>
            <a:pPr indent="0" lvl="0" marL="0" rtl="0" algn="l">
              <a:lnSpc>
                <a:spcPct val="100000"/>
              </a:lnSpc>
              <a:spcBef>
                <a:spcPts val="0"/>
              </a:spcBef>
              <a:spcAft>
                <a:spcPts val="0"/>
              </a:spcAft>
              <a:buClr>
                <a:schemeClr val="dk1"/>
              </a:buClr>
              <a:buSzPts val="1100"/>
              <a:buFont typeface="Arial"/>
              <a:buNone/>
            </a:pPr>
            <a:r>
              <a:rPr lang="es-ES"/>
              <a:t>Contains organelles and structures supporting cell functions</a:t>
            </a:r>
            <a:endParaRPr/>
          </a:p>
          <a:p>
            <a:pPr indent="0" lvl="0" marL="0" rtl="0" algn="l">
              <a:lnSpc>
                <a:spcPct val="100000"/>
              </a:lnSpc>
              <a:spcBef>
                <a:spcPts val="0"/>
              </a:spcBef>
              <a:spcAft>
                <a:spcPts val="0"/>
              </a:spcAft>
              <a:buClr>
                <a:schemeClr val="dk1"/>
              </a:buClr>
              <a:buSzPts val="1100"/>
              <a:buFont typeface="Arial"/>
              <a:buNone/>
            </a:pPr>
            <a:r>
              <a:rPr lang="es-ES"/>
              <a:t>Environment: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Area surrounding the lymphocyte</a:t>
            </a:r>
            <a:endParaRPr/>
          </a:p>
          <a:p>
            <a:pPr indent="0" lvl="0" marL="0" rtl="0" algn="l">
              <a:lnSpc>
                <a:spcPct val="100000"/>
              </a:lnSpc>
              <a:spcBef>
                <a:spcPts val="0"/>
              </a:spcBef>
              <a:spcAft>
                <a:spcPts val="0"/>
              </a:spcAft>
              <a:buClr>
                <a:schemeClr val="dk1"/>
              </a:buClr>
              <a:buSzPts val="1100"/>
              <a:buFont typeface="Arial"/>
              <a:buNone/>
            </a:pPr>
            <a:r>
              <a:rPr lang="es-ES"/>
              <a:t>Provides insights into cell-cell and cell-environment interactions</a:t>
            </a:r>
            <a:endParaRPr/>
          </a:p>
          <a:p>
            <a:pPr indent="0" lvl="0" marL="0" rtl="0" algn="l">
              <a:lnSpc>
                <a:spcPct val="100000"/>
              </a:lnSpc>
              <a:spcBef>
                <a:spcPts val="0"/>
              </a:spcBef>
              <a:spcAft>
                <a:spcPts val="0"/>
              </a:spcAft>
              <a:buSzPts val="1400"/>
              <a:buNone/>
            </a:pPr>
            <a:r>
              <a:t/>
            </a:r>
            <a:endParaRPr/>
          </a:p>
        </p:txBody>
      </p:sp>
      <p:sp>
        <p:nvSpPr>
          <p:cNvPr id="176" name="Google Shape;176;g24a06522f41_0_48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4a06522f41_0_48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4a06522f41_0_48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Dataset Overview: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1000 lymphocyte images</a:t>
            </a:r>
            <a:endParaRPr/>
          </a:p>
          <a:p>
            <a:pPr indent="0" lvl="0" marL="0" rtl="0" algn="l">
              <a:lnSpc>
                <a:spcPct val="100000"/>
              </a:lnSpc>
              <a:spcBef>
                <a:spcPts val="0"/>
              </a:spcBef>
              <a:spcAft>
                <a:spcPts val="0"/>
              </a:spcAft>
              <a:buClr>
                <a:schemeClr val="dk1"/>
              </a:buClr>
              <a:buSzPts val="1100"/>
              <a:buFont typeface="Arial"/>
              <a:buNone/>
            </a:pPr>
            <a:r>
              <a:rPr lang="es-ES"/>
              <a:t>500 images of normal lymphocytes</a:t>
            </a:r>
            <a:endParaRPr/>
          </a:p>
          <a:p>
            <a:pPr indent="0" lvl="0" marL="0" rtl="0" algn="l">
              <a:lnSpc>
                <a:spcPct val="100000"/>
              </a:lnSpc>
              <a:spcBef>
                <a:spcPts val="0"/>
              </a:spcBef>
              <a:spcAft>
                <a:spcPts val="0"/>
              </a:spcAft>
              <a:buClr>
                <a:schemeClr val="dk1"/>
              </a:buClr>
              <a:buSzPts val="1100"/>
              <a:buFont typeface="Arial"/>
              <a:buNone/>
            </a:pPr>
            <a:r>
              <a:rPr lang="es-ES"/>
              <a:t>500 images of lymphocytes with Hairy Cell Leukemia (HCL)</a:t>
            </a:r>
            <a:endParaRPr/>
          </a:p>
          <a:p>
            <a:pPr indent="0" lvl="0" marL="0" rtl="0" algn="l">
              <a:lnSpc>
                <a:spcPct val="100000"/>
              </a:lnSpc>
              <a:spcBef>
                <a:spcPts val="0"/>
              </a:spcBef>
              <a:spcAft>
                <a:spcPts val="0"/>
              </a:spcAft>
              <a:buClr>
                <a:schemeClr val="dk1"/>
              </a:buClr>
              <a:buSzPts val="1100"/>
              <a:buFont typeface="Arial"/>
              <a:buNone/>
            </a:pPr>
            <a:r>
              <a:rPr lang="es-ES"/>
              <a:t>Active Classes: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Nucleus: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Represents the cell's central genetic material</a:t>
            </a:r>
            <a:endParaRPr/>
          </a:p>
          <a:p>
            <a:pPr indent="0" lvl="0" marL="0" rtl="0" algn="l">
              <a:lnSpc>
                <a:spcPct val="100000"/>
              </a:lnSpc>
              <a:spcBef>
                <a:spcPts val="0"/>
              </a:spcBef>
              <a:spcAft>
                <a:spcPts val="0"/>
              </a:spcAft>
              <a:buClr>
                <a:schemeClr val="dk1"/>
              </a:buClr>
              <a:buSzPts val="1100"/>
              <a:buFont typeface="Arial"/>
              <a:buNone/>
            </a:pPr>
            <a:r>
              <a:rPr lang="es-ES"/>
              <a:t>Key component for cellular control and function</a:t>
            </a:r>
            <a:endParaRPr/>
          </a:p>
          <a:p>
            <a:pPr indent="0" lvl="0" marL="0" rtl="0" algn="l">
              <a:lnSpc>
                <a:spcPct val="100000"/>
              </a:lnSpc>
              <a:spcBef>
                <a:spcPts val="0"/>
              </a:spcBef>
              <a:spcAft>
                <a:spcPts val="0"/>
              </a:spcAft>
              <a:buClr>
                <a:schemeClr val="dk1"/>
              </a:buClr>
              <a:buSzPts val="1100"/>
              <a:buFont typeface="Arial"/>
              <a:buNone/>
            </a:pPr>
            <a:r>
              <a:rPr lang="es-ES"/>
              <a:t>Cytoplasm: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Encompasses the entire cell except the nucleus</a:t>
            </a:r>
            <a:endParaRPr/>
          </a:p>
          <a:p>
            <a:pPr indent="0" lvl="0" marL="0" rtl="0" algn="l">
              <a:lnSpc>
                <a:spcPct val="100000"/>
              </a:lnSpc>
              <a:spcBef>
                <a:spcPts val="0"/>
              </a:spcBef>
              <a:spcAft>
                <a:spcPts val="0"/>
              </a:spcAft>
              <a:buClr>
                <a:schemeClr val="dk1"/>
              </a:buClr>
              <a:buSzPts val="1100"/>
              <a:buFont typeface="Arial"/>
              <a:buNone/>
            </a:pPr>
            <a:r>
              <a:rPr lang="es-ES"/>
              <a:t>Contains organelles and structures supporting cell functions</a:t>
            </a:r>
            <a:endParaRPr/>
          </a:p>
          <a:p>
            <a:pPr indent="0" lvl="0" marL="0" rtl="0" algn="l">
              <a:lnSpc>
                <a:spcPct val="100000"/>
              </a:lnSpc>
              <a:spcBef>
                <a:spcPts val="0"/>
              </a:spcBef>
              <a:spcAft>
                <a:spcPts val="0"/>
              </a:spcAft>
              <a:buClr>
                <a:schemeClr val="dk1"/>
              </a:buClr>
              <a:buSzPts val="1100"/>
              <a:buFont typeface="Arial"/>
              <a:buNone/>
            </a:pPr>
            <a:r>
              <a:rPr lang="es-ES"/>
              <a:t>Environment: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Area surrounding the lymphocyte</a:t>
            </a:r>
            <a:endParaRPr/>
          </a:p>
          <a:p>
            <a:pPr indent="0" lvl="0" marL="0" rtl="0" algn="l">
              <a:lnSpc>
                <a:spcPct val="100000"/>
              </a:lnSpc>
              <a:spcBef>
                <a:spcPts val="0"/>
              </a:spcBef>
              <a:spcAft>
                <a:spcPts val="0"/>
              </a:spcAft>
              <a:buClr>
                <a:schemeClr val="dk1"/>
              </a:buClr>
              <a:buSzPts val="1100"/>
              <a:buFont typeface="Arial"/>
              <a:buNone/>
            </a:pPr>
            <a:r>
              <a:rPr lang="es-ES"/>
              <a:t>Provides insights into cell-cell and cell-environment interactions</a:t>
            </a:r>
            <a:endParaRPr/>
          </a:p>
          <a:p>
            <a:pPr indent="0" lvl="0" marL="0" rtl="0" algn="l">
              <a:lnSpc>
                <a:spcPct val="100000"/>
              </a:lnSpc>
              <a:spcBef>
                <a:spcPts val="0"/>
              </a:spcBef>
              <a:spcAft>
                <a:spcPts val="0"/>
              </a:spcAft>
              <a:buSzPts val="1400"/>
              <a:buNone/>
            </a:pPr>
            <a:r>
              <a:t/>
            </a:r>
            <a:endParaRPr/>
          </a:p>
        </p:txBody>
      </p:sp>
      <p:sp>
        <p:nvSpPr>
          <p:cNvPr id="184" name="Google Shape;184;g24a06522f41_0_48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a06522f41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4a06522f41_0_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Segmentation Dataset Class: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Purpose: Custom dataset for semantic segmentation.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Inputs: Image paths, mask paths, transformations, and number of classes.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__len__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the total number of samples in the dataset.</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__getitem__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Retrieves image and mask at given index.</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Loads image and mask using PIL.</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Albumentations transforms.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flat mask to deep mask.</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__deep_mask__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grayscale mask to channeled grayscale mask.</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mask thresholds using NumPy operations.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image and mask tensors.</a:t>
            </a:r>
            <a:endParaRPr sz="1200">
              <a:solidFill>
                <a:srgbClr val="D1D5DB"/>
              </a:solidFill>
              <a:highlight>
                <a:srgbClr val="444654"/>
              </a:highlight>
              <a:latin typeface="Roboto"/>
              <a:ea typeface="Roboto"/>
              <a:cs typeface="Roboto"/>
              <a:sym typeface="Roboto"/>
            </a:endParaRPr>
          </a:p>
          <a:p>
            <a:pPr indent="0" lvl="0" marL="0" rtl="0" algn="l">
              <a:lnSpc>
                <a:spcPct val="100000"/>
              </a:lnSpc>
              <a:spcBef>
                <a:spcPts val="1500"/>
              </a:spcBef>
              <a:spcAft>
                <a:spcPts val="0"/>
              </a:spcAft>
              <a:buSzPts val="1400"/>
              <a:buNone/>
            </a:pPr>
            <a:r>
              <a:t/>
            </a:r>
            <a:endParaRPr sz="1200">
              <a:solidFill>
                <a:srgbClr val="D1D5DB"/>
              </a:solidFill>
              <a:highlight>
                <a:srgbClr val="444654"/>
              </a:highlight>
              <a:latin typeface="Roboto"/>
              <a:ea typeface="Roboto"/>
              <a:cs typeface="Roboto"/>
              <a:sym typeface="Roboto"/>
            </a:endParaRPr>
          </a:p>
        </p:txBody>
      </p:sp>
      <p:sp>
        <p:nvSpPr>
          <p:cNvPr id="193" name="Google Shape;193;g24a06522f41_0_10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a06522f41_0_49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4a06522f41_0_49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Segmentation Dataset Class: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Purpose: Custom dataset for semantic segmentation.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Inputs: Image paths, mask paths, transformations, and number of classes.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__len__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the total number of samples in the dataset.</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__getitem__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Retrieves image and mask at given index.</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Loads image and mask using PIL.</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Albumentations transforms.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flat mask to deep mask.</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__deep_mask__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grayscale mask to channeled grayscale mask.</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mask thresholds using NumPy operations.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image and mask tensors.</a:t>
            </a:r>
            <a:endParaRPr sz="1200">
              <a:solidFill>
                <a:srgbClr val="D1D5DB"/>
              </a:solidFill>
              <a:highlight>
                <a:srgbClr val="444654"/>
              </a:highlight>
              <a:latin typeface="Roboto"/>
              <a:ea typeface="Roboto"/>
              <a:cs typeface="Roboto"/>
              <a:sym typeface="Roboto"/>
            </a:endParaRPr>
          </a:p>
          <a:p>
            <a:pPr indent="0" lvl="0" marL="0" rtl="0" algn="l">
              <a:lnSpc>
                <a:spcPct val="100000"/>
              </a:lnSpc>
              <a:spcBef>
                <a:spcPts val="1500"/>
              </a:spcBef>
              <a:spcAft>
                <a:spcPts val="0"/>
              </a:spcAft>
              <a:buSzPts val="1400"/>
              <a:buNone/>
            </a:pPr>
            <a:r>
              <a:t/>
            </a:r>
            <a:endParaRPr sz="1200">
              <a:solidFill>
                <a:srgbClr val="D1D5DB"/>
              </a:solidFill>
              <a:highlight>
                <a:srgbClr val="444654"/>
              </a:highlight>
              <a:latin typeface="Roboto"/>
              <a:ea typeface="Roboto"/>
              <a:cs typeface="Roboto"/>
              <a:sym typeface="Roboto"/>
            </a:endParaRPr>
          </a:p>
        </p:txBody>
      </p:sp>
      <p:sp>
        <p:nvSpPr>
          <p:cNvPr id="201" name="Google Shape;201;g24a06522f41_0_49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a06522f41_0_49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24a06522f41_0_49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Segmentation Dataset Class: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Purpose: Custom dataset for semantic segmentation.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Inputs: Image paths, mask paths, transformations, and number of classes.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__len__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the total number of samples in the dataset.</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__getitem__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Retrieves image and mask at given index.</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Loads image and mask using PIL.</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Albumentations transforms.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flat mask to deep mask.</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__deep_mask__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grayscale mask to channeled grayscale mask.</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mask thresholds using NumPy operations.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image and mask tensors.</a:t>
            </a:r>
            <a:endParaRPr sz="1200">
              <a:solidFill>
                <a:srgbClr val="D1D5DB"/>
              </a:solidFill>
              <a:highlight>
                <a:srgbClr val="444654"/>
              </a:highlight>
              <a:latin typeface="Roboto"/>
              <a:ea typeface="Roboto"/>
              <a:cs typeface="Roboto"/>
              <a:sym typeface="Roboto"/>
            </a:endParaRPr>
          </a:p>
          <a:p>
            <a:pPr indent="0" lvl="0" marL="0" rtl="0" algn="l">
              <a:lnSpc>
                <a:spcPct val="100000"/>
              </a:lnSpc>
              <a:spcBef>
                <a:spcPts val="1500"/>
              </a:spcBef>
              <a:spcAft>
                <a:spcPts val="0"/>
              </a:spcAft>
              <a:buSzPts val="1400"/>
              <a:buNone/>
            </a:pPr>
            <a:r>
              <a:t/>
            </a:r>
            <a:endParaRPr sz="1200">
              <a:solidFill>
                <a:srgbClr val="D1D5DB"/>
              </a:solidFill>
              <a:highlight>
                <a:srgbClr val="444654"/>
              </a:highlight>
              <a:latin typeface="Roboto"/>
              <a:ea typeface="Roboto"/>
              <a:cs typeface="Roboto"/>
              <a:sym typeface="Roboto"/>
            </a:endParaRPr>
          </a:p>
        </p:txBody>
      </p:sp>
      <p:sp>
        <p:nvSpPr>
          <p:cNvPr id="209" name="Google Shape;209;g24a06522f41_0_49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 name="Google Shape;4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a06522f41_0_49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24a06522f41_0_49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Segmentation Dataset Class: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Purpose: Custom dataset for semantic segmentation.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Inputs: Image paths, mask paths, transformations, and number of classes.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__len__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the total number of samples in the dataset.</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__getitem__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Retrieves image and mask at given index.</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Loads image and mask using PIL.</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Albumentations transforms.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flat mask to deep mask.</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__deep_mask__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grayscale mask to channeled grayscale mask.</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mask thresholds using NumPy operations.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image and mask tensors.</a:t>
            </a:r>
            <a:endParaRPr sz="1200">
              <a:solidFill>
                <a:srgbClr val="D1D5DB"/>
              </a:solidFill>
              <a:highlight>
                <a:srgbClr val="444654"/>
              </a:highlight>
              <a:latin typeface="Roboto"/>
              <a:ea typeface="Roboto"/>
              <a:cs typeface="Roboto"/>
              <a:sym typeface="Roboto"/>
            </a:endParaRPr>
          </a:p>
          <a:p>
            <a:pPr indent="0" lvl="0" marL="0" rtl="0" algn="l">
              <a:lnSpc>
                <a:spcPct val="100000"/>
              </a:lnSpc>
              <a:spcBef>
                <a:spcPts val="1500"/>
              </a:spcBef>
              <a:spcAft>
                <a:spcPts val="0"/>
              </a:spcAft>
              <a:buSzPts val="1400"/>
              <a:buNone/>
            </a:pPr>
            <a:r>
              <a:t/>
            </a:r>
            <a:endParaRPr sz="1200">
              <a:solidFill>
                <a:srgbClr val="D1D5DB"/>
              </a:solidFill>
              <a:highlight>
                <a:srgbClr val="444654"/>
              </a:highlight>
              <a:latin typeface="Roboto"/>
              <a:ea typeface="Roboto"/>
              <a:cs typeface="Roboto"/>
              <a:sym typeface="Roboto"/>
            </a:endParaRPr>
          </a:p>
        </p:txBody>
      </p:sp>
      <p:sp>
        <p:nvSpPr>
          <p:cNvPr id="220" name="Google Shape;220;g24a06522f41_0_49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a06522f41_0_49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4a06522f41_0_49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Segmentation Dataset Class: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Purpose: Custom dataset for semantic segmentation.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Inputs: Image paths, mask paths, transformations, and number of classes.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__len__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the total number of samples in the dataset.</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__getitem__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Retrieves image and mask at given index.</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Loads image and mask using PIL.</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Albumentations transforms.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flat mask to deep mask.</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__deep_mask__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grayscale mask to channeled grayscale mask.</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mask thresholds using NumPy operations.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image and mask tensors.</a:t>
            </a:r>
            <a:endParaRPr sz="1200">
              <a:solidFill>
                <a:srgbClr val="D1D5DB"/>
              </a:solidFill>
              <a:highlight>
                <a:srgbClr val="444654"/>
              </a:highlight>
              <a:latin typeface="Roboto"/>
              <a:ea typeface="Roboto"/>
              <a:cs typeface="Roboto"/>
              <a:sym typeface="Roboto"/>
            </a:endParaRPr>
          </a:p>
          <a:p>
            <a:pPr indent="0" lvl="0" marL="0" rtl="0" algn="l">
              <a:lnSpc>
                <a:spcPct val="100000"/>
              </a:lnSpc>
              <a:spcBef>
                <a:spcPts val="1500"/>
              </a:spcBef>
              <a:spcAft>
                <a:spcPts val="0"/>
              </a:spcAft>
              <a:buSzPts val="1400"/>
              <a:buNone/>
            </a:pPr>
            <a:r>
              <a:t/>
            </a:r>
            <a:endParaRPr sz="1200">
              <a:solidFill>
                <a:srgbClr val="D1D5DB"/>
              </a:solidFill>
              <a:highlight>
                <a:srgbClr val="444654"/>
              </a:highlight>
              <a:latin typeface="Roboto"/>
              <a:ea typeface="Roboto"/>
              <a:cs typeface="Roboto"/>
              <a:sym typeface="Roboto"/>
            </a:endParaRPr>
          </a:p>
        </p:txBody>
      </p:sp>
      <p:sp>
        <p:nvSpPr>
          <p:cNvPr id="228" name="Google Shape;228;g24a06522f41_0_49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4a06522f41_0_49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24a06522f41_0_49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Segmentation Dataset Class: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Purpose: Custom dataset for semantic segmentation.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Inputs: Image paths, mask paths, transformations, and number of classes.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__len__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the total number of samples in the dataset.</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__getitem__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Retrieves image and mask at given index.</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Loads image and mask using PIL.</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Albumentations transforms.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flat mask to deep mask.</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__deep_mask__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grayscale mask to channeled grayscale mask.</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mask thresholds using NumPy operations.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image and mask tensors.</a:t>
            </a:r>
            <a:endParaRPr sz="1200">
              <a:solidFill>
                <a:srgbClr val="D1D5DB"/>
              </a:solidFill>
              <a:highlight>
                <a:srgbClr val="444654"/>
              </a:highlight>
              <a:latin typeface="Roboto"/>
              <a:ea typeface="Roboto"/>
              <a:cs typeface="Roboto"/>
              <a:sym typeface="Roboto"/>
            </a:endParaRPr>
          </a:p>
          <a:p>
            <a:pPr indent="0" lvl="0" marL="0" rtl="0" algn="l">
              <a:lnSpc>
                <a:spcPct val="100000"/>
              </a:lnSpc>
              <a:spcBef>
                <a:spcPts val="1500"/>
              </a:spcBef>
              <a:spcAft>
                <a:spcPts val="0"/>
              </a:spcAft>
              <a:buSzPts val="1400"/>
              <a:buNone/>
            </a:pPr>
            <a:r>
              <a:t/>
            </a:r>
            <a:endParaRPr sz="1200">
              <a:solidFill>
                <a:srgbClr val="D1D5DB"/>
              </a:solidFill>
              <a:highlight>
                <a:srgbClr val="444654"/>
              </a:highlight>
              <a:latin typeface="Roboto"/>
              <a:ea typeface="Roboto"/>
              <a:cs typeface="Roboto"/>
              <a:sym typeface="Roboto"/>
            </a:endParaRPr>
          </a:p>
        </p:txBody>
      </p:sp>
      <p:sp>
        <p:nvSpPr>
          <p:cNvPr id="237" name="Google Shape;237;g24a06522f41_0_49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9b883420c8_0_2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19b883420c8_0_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19b883420c8_0_2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a06522f41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4a06522f41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Time: 595s</a:t>
            </a:r>
            <a:endParaRPr/>
          </a:p>
          <a:p>
            <a:pPr indent="0" lvl="0" marL="0" rtl="0" algn="l">
              <a:lnSpc>
                <a:spcPct val="100000"/>
              </a:lnSpc>
              <a:spcBef>
                <a:spcPts val="0"/>
              </a:spcBef>
              <a:spcAft>
                <a:spcPts val="0"/>
              </a:spcAft>
              <a:buClr>
                <a:schemeClr val="dk1"/>
              </a:buClr>
              <a:buSzPts val="1100"/>
              <a:buFont typeface="Arial"/>
              <a:buNone/>
            </a:pPr>
            <a:r>
              <a:rPr lang="es-ES"/>
              <a:t>Accuracy: Dice coefficient: 96.11%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52" name="Google Shape;252;g24a06522f41_0_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a06522f41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24a06522f41_0_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Time: 595s</a:t>
            </a:r>
            <a:endParaRPr/>
          </a:p>
          <a:p>
            <a:pPr indent="0" lvl="0" marL="0" rtl="0" algn="l">
              <a:lnSpc>
                <a:spcPct val="100000"/>
              </a:lnSpc>
              <a:spcBef>
                <a:spcPts val="0"/>
              </a:spcBef>
              <a:spcAft>
                <a:spcPts val="0"/>
              </a:spcAft>
              <a:buClr>
                <a:schemeClr val="dk1"/>
              </a:buClr>
              <a:buSzPts val="1100"/>
              <a:buFont typeface="Arial"/>
              <a:buNone/>
            </a:pPr>
            <a:r>
              <a:rPr lang="es-ES"/>
              <a:t>Accuracy: Dice coefficient: 96.11%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61" name="Google Shape;261;g24a06522f41_0_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a06522f41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24a06522f41_0_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Time: 595s</a:t>
            </a:r>
            <a:endParaRPr/>
          </a:p>
          <a:p>
            <a:pPr indent="0" lvl="0" marL="0" rtl="0" algn="l">
              <a:lnSpc>
                <a:spcPct val="100000"/>
              </a:lnSpc>
              <a:spcBef>
                <a:spcPts val="0"/>
              </a:spcBef>
              <a:spcAft>
                <a:spcPts val="0"/>
              </a:spcAft>
              <a:buClr>
                <a:schemeClr val="dk1"/>
              </a:buClr>
              <a:buSzPts val="1100"/>
              <a:buFont typeface="Arial"/>
              <a:buNone/>
            </a:pPr>
            <a:r>
              <a:rPr lang="es-ES"/>
              <a:t>Accuracy: Dice coefficient: 96.11%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71" name="Google Shape;271;g24a06522f41_0_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a06522f41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24a06522f41_0_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Time: 595s</a:t>
            </a:r>
            <a:endParaRPr/>
          </a:p>
          <a:p>
            <a:pPr indent="0" lvl="0" marL="0" rtl="0" algn="l">
              <a:lnSpc>
                <a:spcPct val="100000"/>
              </a:lnSpc>
              <a:spcBef>
                <a:spcPts val="0"/>
              </a:spcBef>
              <a:spcAft>
                <a:spcPts val="0"/>
              </a:spcAft>
              <a:buClr>
                <a:schemeClr val="dk1"/>
              </a:buClr>
              <a:buSzPts val="1100"/>
              <a:buFont typeface="Arial"/>
              <a:buNone/>
            </a:pPr>
            <a:r>
              <a:rPr lang="es-ES"/>
              <a:t>Accuracy: Dice coefficient: 96.11%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80" name="Google Shape;280;g24a06522f41_0_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a06522f41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24a06522f41_0_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Time: 595s</a:t>
            </a:r>
            <a:endParaRPr/>
          </a:p>
          <a:p>
            <a:pPr indent="0" lvl="0" marL="0" rtl="0" algn="l">
              <a:lnSpc>
                <a:spcPct val="100000"/>
              </a:lnSpc>
              <a:spcBef>
                <a:spcPts val="0"/>
              </a:spcBef>
              <a:spcAft>
                <a:spcPts val="0"/>
              </a:spcAft>
              <a:buClr>
                <a:schemeClr val="dk1"/>
              </a:buClr>
              <a:buSzPts val="1100"/>
              <a:buFont typeface="Arial"/>
              <a:buNone/>
            </a:pPr>
            <a:r>
              <a:rPr lang="es-ES"/>
              <a:t>Accuracy: Dice coefficient: 96.11%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a:p>
        </p:txBody>
      </p:sp>
      <p:sp>
        <p:nvSpPr>
          <p:cNvPr id="289" name="Google Shape;289;g24a06522f41_0_10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9b883420c8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19b883420c8_0_2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19b883420c8_0_2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9b883420c8_0_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 name="Google Shape;54;g19b883420c8_0_2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 name="Google Shape;55;g19b883420c8_0_2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c6ecbac70d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1c6ecbac70d_0_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1c6ecbac70d_0_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2e60af03c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1e2e60af03c_0_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1e2e60af03c_0_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c6ecbac70d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g1c6ecbac70d_0_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The objective of this project is to perform semantic segmentation using VGG16UNet, a convolutional neural network architecture. The goal is to accurately classify and segment three different active classes in an image: Nucleus, Cytoplasm, and Environment. The output of the segmentation will be a grayscale image in unsigned integer 8 format, where the background is represented by black pixels, and the active classes are assigned equally spaced levels of gray. By leveraging the power of deep learning and semantic segmentation, this project aims to enable precise analysis and understanding of cellular structures, facilitating advanced research and analysis in various biological domains</a:t>
            </a:r>
            <a:endParaRPr/>
          </a:p>
        </p:txBody>
      </p:sp>
      <p:sp>
        <p:nvSpPr>
          <p:cNvPr id="62" name="Google Shape;62;g1c6ecbac70d_0_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4a06522f41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g24a06522f41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s-ES"/>
              <a:t>The objective of this project is to perform semantic segmentation using VGG16UNet, a convolutional neural network architecture. The goal is to accurately classify and segment three different active classes in an image: Nucleus, Cytoplasm, and Environment. The output of the segmentation will be a grayscale image in unsigned integer 8 format, where the background is represented by black pixels, and the active classes are assigned equally spaced levels of gray. By leveraging the power of deep learning and semantic segmentation, this project aims to enable precise analysis and understanding of cellular structures, facilitating advanced research and analysis in various biological domains</a:t>
            </a:r>
            <a:endParaRPr/>
          </a:p>
        </p:txBody>
      </p:sp>
      <p:sp>
        <p:nvSpPr>
          <p:cNvPr id="70" name="Google Shape;70;g24a06522f41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9b883420c8_0_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19b883420c8_0_2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 name="Google Shape;78;g19b883420c8_0_2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c6ecbac70d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 name="Google Shape;84;g1c6ecbac70d_0_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s-ES"/>
              <a:t>Dataset Overview: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1000 lymphocyte images</a:t>
            </a:r>
            <a:endParaRPr/>
          </a:p>
          <a:p>
            <a:pPr indent="0" lvl="0" marL="0" rtl="0" algn="l">
              <a:lnSpc>
                <a:spcPct val="100000"/>
              </a:lnSpc>
              <a:spcBef>
                <a:spcPts val="0"/>
              </a:spcBef>
              <a:spcAft>
                <a:spcPts val="0"/>
              </a:spcAft>
              <a:buClr>
                <a:schemeClr val="dk1"/>
              </a:buClr>
              <a:buSzPts val="1100"/>
              <a:buFont typeface="Arial"/>
              <a:buNone/>
            </a:pPr>
            <a:r>
              <a:rPr lang="es-ES"/>
              <a:t>500 images of normal lymphocytes</a:t>
            </a:r>
            <a:endParaRPr/>
          </a:p>
          <a:p>
            <a:pPr indent="0" lvl="0" marL="0" rtl="0" algn="l">
              <a:lnSpc>
                <a:spcPct val="100000"/>
              </a:lnSpc>
              <a:spcBef>
                <a:spcPts val="0"/>
              </a:spcBef>
              <a:spcAft>
                <a:spcPts val="0"/>
              </a:spcAft>
              <a:buClr>
                <a:schemeClr val="dk1"/>
              </a:buClr>
              <a:buSzPts val="1100"/>
              <a:buFont typeface="Arial"/>
              <a:buNone/>
            </a:pPr>
            <a:r>
              <a:rPr lang="es-ES"/>
              <a:t>500 images of lymphocytes with Hairy Cell Leukemia (HCL)</a:t>
            </a:r>
            <a:endParaRPr/>
          </a:p>
          <a:p>
            <a:pPr indent="0" lvl="0" marL="0" rtl="0" algn="l">
              <a:lnSpc>
                <a:spcPct val="100000"/>
              </a:lnSpc>
              <a:spcBef>
                <a:spcPts val="0"/>
              </a:spcBef>
              <a:spcAft>
                <a:spcPts val="0"/>
              </a:spcAft>
              <a:buClr>
                <a:schemeClr val="dk1"/>
              </a:buClr>
              <a:buSzPts val="1100"/>
              <a:buFont typeface="Arial"/>
              <a:buNone/>
            </a:pPr>
            <a:r>
              <a:rPr lang="es-ES"/>
              <a:t>Active Classes: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Nucleus: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Represents the cell's central genetic material</a:t>
            </a:r>
            <a:endParaRPr/>
          </a:p>
          <a:p>
            <a:pPr indent="0" lvl="0" marL="0" rtl="0" algn="l">
              <a:lnSpc>
                <a:spcPct val="100000"/>
              </a:lnSpc>
              <a:spcBef>
                <a:spcPts val="0"/>
              </a:spcBef>
              <a:spcAft>
                <a:spcPts val="0"/>
              </a:spcAft>
              <a:buClr>
                <a:schemeClr val="dk1"/>
              </a:buClr>
              <a:buSzPts val="1100"/>
              <a:buFont typeface="Arial"/>
              <a:buNone/>
            </a:pPr>
            <a:r>
              <a:rPr lang="es-ES"/>
              <a:t>Key component for cellular control and function</a:t>
            </a:r>
            <a:endParaRPr/>
          </a:p>
          <a:p>
            <a:pPr indent="0" lvl="0" marL="0" rtl="0" algn="l">
              <a:lnSpc>
                <a:spcPct val="100000"/>
              </a:lnSpc>
              <a:spcBef>
                <a:spcPts val="0"/>
              </a:spcBef>
              <a:spcAft>
                <a:spcPts val="0"/>
              </a:spcAft>
              <a:buClr>
                <a:schemeClr val="dk1"/>
              </a:buClr>
              <a:buSzPts val="1100"/>
              <a:buFont typeface="Arial"/>
              <a:buNone/>
            </a:pPr>
            <a:r>
              <a:rPr lang="es-ES"/>
              <a:t>Cytoplasm: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Encompasses the entire cell except the nucleus</a:t>
            </a:r>
            <a:endParaRPr/>
          </a:p>
          <a:p>
            <a:pPr indent="0" lvl="0" marL="0" rtl="0" algn="l">
              <a:lnSpc>
                <a:spcPct val="100000"/>
              </a:lnSpc>
              <a:spcBef>
                <a:spcPts val="0"/>
              </a:spcBef>
              <a:spcAft>
                <a:spcPts val="0"/>
              </a:spcAft>
              <a:buClr>
                <a:schemeClr val="dk1"/>
              </a:buClr>
              <a:buSzPts val="1100"/>
              <a:buFont typeface="Arial"/>
              <a:buNone/>
            </a:pPr>
            <a:r>
              <a:rPr lang="es-ES"/>
              <a:t>Contains organelles and structures supporting cell functions</a:t>
            </a:r>
            <a:endParaRPr/>
          </a:p>
          <a:p>
            <a:pPr indent="0" lvl="0" marL="0" rtl="0" algn="l">
              <a:lnSpc>
                <a:spcPct val="100000"/>
              </a:lnSpc>
              <a:spcBef>
                <a:spcPts val="0"/>
              </a:spcBef>
              <a:spcAft>
                <a:spcPts val="0"/>
              </a:spcAft>
              <a:buClr>
                <a:schemeClr val="dk1"/>
              </a:buClr>
              <a:buSzPts val="1100"/>
              <a:buFont typeface="Arial"/>
              <a:buNone/>
            </a:pPr>
            <a:r>
              <a:rPr lang="es-ES"/>
              <a:t>Environment: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ES"/>
              <a:t>Area surrounding the lymphocyte</a:t>
            </a:r>
            <a:endParaRPr/>
          </a:p>
          <a:p>
            <a:pPr indent="0" lvl="0" marL="0" rtl="0" algn="l">
              <a:lnSpc>
                <a:spcPct val="100000"/>
              </a:lnSpc>
              <a:spcBef>
                <a:spcPts val="0"/>
              </a:spcBef>
              <a:spcAft>
                <a:spcPts val="0"/>
              </a:spcAft>
              <a:buClr>
                <a:schemeClr val="dk1"/>
              </a:buClr>
              <a:buSzPts val="1100"/>
              <a:buFont typeface="Arial"/>
              <a:buNone/>
            </a:pPr>
            <a:r>
              <a:rPr lang="es-ES"/>
              <a:t>Provides insights into cell-cell and cell-environment interactions</a:t>
            </a:r>
            <a:endParaRPr/>
          </a:p>
          <a:p>
            <a:pPr indent="0" lvl="0" marL="0" rtl="0" algn="l">
              <a:lnSpc>
                <a:spcPct val="100000"/>
              </a:lnSpc>
              <a:spcBef>
                <a:spcPts val="0"/>
              </a:spcBef>
              <a:spcAft>
                <a:spcPts val="0"/>
              </a:spcAft>
              <a:buSzPts val="1400"/>
              <a:buNone/>
            </a:pPr>
            <a:r>
              <a:t/>
            </a:r>
            <a:endParaRPr/>
          </a:p>
        </p:txBody>
      </p:sp>
      <p:sp>
        <p:nvSpPr>
          <p:cNvPr id="85" name="Google Shape;85;g1c6ecbac70d_0_1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9b883420c8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g19b883420c8_0_2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g19b883420c8_0_2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e2e60af03c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1e2e60af03c_0_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150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Segmentation Dataset Class: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Purpose: Custom dataset for semantic segmentation.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Inputs: Image paths, mask paths, transformations, and number of classes.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__len__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the total number of samples in the dataset.</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__getitem__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Retrieves image and mask at given index.</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Loads image and mask using PIL.</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Albumentations transforms.</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flat mask to deep mask.</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050">
                <a:solidFill>
                  <a:srgbClr val="188038"/>
                </a:solidFill>
                <a:highlight>
                  <a:srgbClr val="444654"/>
                </a:highlight>
                <a:latin typeface="Courier New"/>
                <a:ea typeface="Courier New"/>
                <a:cs typeface="Courier New"/>
                <a:sym typeface="Courier New"/>
              </a:rPr>
              <a:t>__deep_mask__</a:t>
            </a:r>
            <a:r>
              <a:rPr lang="es-ES" sz="1200">
                <a:solidFill>
                  <a:srgbClr val="D1D5DB"/>
                </a:solidFill>
                <a:highlight>
                  <a:srgbClr val="444654"/>
                </a:highlight>
                <a:latin typeface="Roboto"/>
                <a:ea typeface="Roboto"/>
                <a:cs typeface="Roboto"/>
                <a:sym typeface="Roboto"/>
              </a:rPr>
              <a:t> function:</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Converts grayscale mask to channeled grayscale mask.</a:t>
            </a:r>
            <a:endParaRPr sz="1200">
              <a:solidFill>
                <a:srgbClr val="D1D5DB"/>
              </a:solidFill>
              <a:highlight>
                <a:srgbClr val="444654"/>
              </a:highlight>
              <a:latin typeface="Roboto"/>
              <a:ea typeface="Roboto"/>
              <a:cs typeface="Roboto"/>
              <a:sym typeface="Roboto"/>
            </a:endParaRPr>
          </a:p>
          <a:p>
            <a:pPr indent="-304800" lvl="1" marL="9144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Applies mask thresholds using NumPy operations.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s-ES" sz="1200">
                <a:solidFill>
                  <a:srgbClr val="D1D5DB"/>
                </a:solidFill>
                <a:highlight>
                  <a:srgbClr val="444654"/>
                </a:highlight>
                <a:latin typeface="Roboto"/>
                <a:ea typeface="Roboto"/>
                <a:cs typeface="Roboto"/>
                <a:sym typeface="Roboto"/>
              </a:rPr>
              <a:t>Returns image and mask tensors.</a:t>
            </a:r>
            <a:endParaRPr sz="1200">
              <a:solidFill>
                <a:srgbClr val="D1D5DB"/>
              </a:solidFill>
              <a:highlight>
                <a:srgbClr val="444654"/>
              </a:highlight>
              <a:latin typeface="Roboto"/>
              <a:ea typeface="Roboto"/>
              <a:cs typeface="Roboto"/>
              <a:sym typeface="Roboto"/>
            </a:endParaRPr>
          </a:p>
          <a:p>
            <a:pPr indent="0" lvl="0" marL="0" rtl="0" algn="l">
              <a:lnSpc>
                <a:spcPct val="100000"/>
              </a:lnSpc>
              <a:spcBef>
                <a:spcPts val="1500"/>
              </a:spcBef>
              <a:spcAft>
                <a:spcPts val="0"/>
              </a:spcAft>
              <a:buSzPts val="1400"/>
              <a:buNone/>
            </a:pPr>
            <a:r>
              <a:t/>
            </a:r>
            <a:endParaRPr sz="1200">
              <a:solidFill>
                <a:srgbClr val="D1D5DB"/>
              </a:solidFill>
              <a:highlight>
                <a:srgbClr val="444654"/>
              </a:highlight>
              <a:latin typeface="Roboto"/>
              <a:ea typeface="Roboto"/>
              <a:cs typeface="Roboto"/>
              <a:sym typeface="Roboto"/>
            </a:endParaRPr>
          </a:p>
        </p:txBody>
      </p:sp>
      <p:sp>
        <p:nvSpPr>
          <p:cNvPr id="100" name="Google Shape;100;g1e2e60af03c_0_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p:cSld name="Diapositiva de título">
    <p:spTree>
      <p:nvGrpSpPr>
        <p:cNvPr id="12" name="Shape 12"/>
        <p:cNvGrpSpPr/>
        <p:nvPr/>
      </p:nvGrpSpPr>
      <p:grpSpPr>
        <a:xfrm>
          <a:off x="0" y="0"/>
          <a:ext cx="0" cy="0"/>
          <a:chOff x="0" y="0"/>
          <a:chExt cx="0" cy="0"/>
        </a:xfrm>
      </p:grpSpPr>
      <p:pic>
        <p:nvPicPr>
          <p:cNvPr descr="LOGO _titol_calado blanco UIB HORIZONTAL.png" id="13" name="Google Shape;13;p9"/>
          <p:cNvPicPr preferRelativeResize="0"/>
          <p:nvPr/>
        </p:nvPicPr>
        <p:blipFill rotWithShape="1">
          <a:blip r:embed="rId2">
            <a:alphaModFix/>
          </a:blip>
          <a:srcRect b="0" l="0" r="0" t="0"/>
          <a:stretch/>
        </p:blipFill>
        <p:spPr>
          <a:xfrm>
            <a:off x="755576" y="1815666"/>
            <a:ext cx="3512006" cy="1122313"/>
          </a:xfrm>
          <a:prstGeom prst="rect">
            <a:avLst/>
          </a:prstGeom>
          <a:noFill/>
          <a:ln>
            <a:noFill/>
          </a:ln>
        </p:spPr>
      </p:pic>
      <p:sp>
        <p:nvSpPr>
          <p:cNvPr id="14" name="Google Shape;14;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5" name="Shape 15"/>
        <p:cNvGrpSpPr/>
        <p:nvPr/>
      </p:nvGrpSpPr>
      <p:grpSpPr>
        <a:xfrm>
          <a:off x="0" y="0"/>
          <a:ext cx="0" cy="0"/>
          <a:chOff x="0" y="0"/>
          <a:chExt cx="0" cy="0"/>
        </a:xfrm>
      </p:grpSpPr>
      <p:sp>
        <p:nvSpPr>
          <p:cNvPr id="16" name="Google Shape;16;p14"/>
          <p:cNvSpPr/>
          <p:nvPr/>
        </p:nvSpPr>
        <p:spPr>
          <a:xfrm>
            <a:off x="0" y="0"/>
            <a:ext cx="9144000" cy="5143500"/>
          </a:xfrm>
          <a:prstGeom prst="rect">
            <a:avLst/>
          </a:prstGeom>
          <a:solidFill>
            <a:srgbClr val="0065BD"/>
          </a:soli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7" name="Google Shape;17;p14"/>
          <p:cNvSpPr txBox="1"/>
          <p:nvPr>
            <p:ph type="title"/>
          </p:nvPr>
        </p:nvSpPr>
        <p:spPr>
          <a:xfrm>
            <a:off x="463491" y="2103698"/>
            <a:ext cx="8229600" cy="8574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lt1"/>
              </a:buClr>
              <a:buSzPts val="4400"/>
              <a:buFont typeface="Arial"/>
              <a:buNone/>
              <a:defRPr b="1"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9" name="Shape 19"/>
        <p:cNvGrpSpPr/>
        <p:nvPr/>
      </p:nvGrpSpPr>
      <p:grpSpPr>
        <a:xfrm>
          <a:off x="0" y="0"/>
          <a:ext cx="0" cy="0"/>
          <a:chOff x="0" y="0"/>
          <a:chExt cx="0" cy="0"/>
        </a:xfrm>
      </p:grpSpPr>
      <p:pic>
        <p:nvPicPr>
          <p:cNvPr descr="logo UIB 5 segles version 2 color(1).png" id="20" name="Google Shape;20;p15"/>
          <p:cNvPicPr preferRelativeResize="0"/>
          <p:nvPr/>
        </p:nvPicPr>
        <p:blipFill rotWithShape="1">
          <a:blip r:embed="rId2">
            <a:alphaModFix/>
          </a:blip>
          <a:srcRect b="0" l="0" r="0" t="0"/>
          <a:stretch/>
        </p:blipFill>
        <p:spPr>
          <a:xfrm>
            <a:off x="935596" y="1403688"/>
            <a:ext cx="2956600" cy="2052227"/>
          </a:xfrm>
          <a:prstGeom prst="rect">
            <a:avLst/>
          </a:prstGeom>
          <a:noFill/>
          <a:ln>
            <a:noFill/>
          </a:ln>
        </p:spPr>
      </p:pic>
      <p:sp>
        <p:nvSpPr>
          <p:cNvPr id="21" name="Google Shape;21;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type="title">
  <p:cSld name="TITLE">
    <p:bg>
      <p:bgPr>
        <a:solidFill>
          <a:srgbClr val="0065BD"/>
        </a:solidFill>
      </p:bgPr>
    </p:bg>
    <p:spTree>
      <p:nvGrpSpPr>
        <p:cNvPr id="28" name="Shape 28"/>
        <p:cNvGrpSpPr/>
        <p:nvPr/>
      </p:nvGrpSpPr>
      <p:grpSpPr>
        <a:xfrm>
          <a:off x="0" y="0"/>
          <a:ext cx="0" cy="0"/>
          <a:chOff x="0" y="0"/>
          <a:chExt cx="0" cy="0"/>
        </a:xfrm>
      </p:grpSpPr>
      <p:sp>
        <p:nvSpPr>
          <p:cNvPr id="29" name="Google Shape;29;p11"/>
          <p:cNvSpPr txBox="1"/>
          <p:nvPr>
            <p:ph type="ctrTitle"/>
          </p:nvPr>
        </p:nvSpPr>
        <p:spPr>
          <a:xfrm>
            <a:off x="685800" y="1597821"/>
            <a:ext cx="7772400" cy="1102500"/>
          </a:xfrm>
          <a:prstGeom prst="rect">
            <a:avLst/>
          </a:prstGeom>
          <a:noFill/>
          <a:ln>
            <a:noFill/>
          </a:ln>
        </p:spPr>
        <p:txBody>
          <a:bodyPr anchorCtr="0" anchor="ctr" bIns="0" lIns="0" spcFirstLastPara="1" rIns="0" wrap="square" tIns="0">
            <a:normAutofit/>
          </a:bodyPr>
          <a:lstStyle>
            <a:lvl1pPr lvl="0" algn="ctr">
              <a:lnSpc>
                <a:spcPct val="86000"/>
              </a:lnSpc>
              <a:spcBef>
                <a:spcPts val="0"/>
              </a:spcBef>
              <a:spcAft>
                <a:spcPts val="0"/>
              </a:spcAft>
              <a:buClr>
                <a:schemeClr val="dk1"/>
              </a:buClr>
              <a:buSzPts val="2025"/>
              <a:buFont typeface="Arial"/>
              <a:buNone/>
              <a:defRPr sz="2025"/>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 type="subTitle"/>
          </p:nvPr>
        </p:nvSpPr>
        <p:spPr>
          <a:xfrm>
            <a:off x="1371600" y="2914650"/>
            <a:ext cx="6400800" cy="1314600"/>
          </a:xfrm>
          <a:prstGeom prst="rect">
            <a:avLst/>
          </a:prstGeom>
          <a:noFill/>
          <a:ln>
            <a:noFill/>
          </a:ln>
        </p:spPr>
        <p:txBody>
          <a:bodyPr anchorCtr="0" anchor="t" bIns="0" lIns="0" spcFirstLastPara="1" rIns="0" wrap="square" tIns="0">
            <a:normAutofit/>
          </a:bodyPr>
          <a:lstStyle>
            <a:lvl1pPr lvl="0" algn="ctr">
              <a:lnSpc>
                <a:spcPct val="100000"/>
              </a:lnSpc>
              <a:spcBef>
                <a:spcPts val="225"/>
              </a:spcBef>
              <a:spcAft>
                <a:spcPts val="0"/>
              </a:spcAft>
              <a:buSzPts val="1125"/>
              <a:buNone/>
              <a:defRPr>
                <a:solidFill>
                  <a:schemeClr val="dk1"/>
                </a:solidFill>
              </a:defRPr>
            </a:lvl1pPr>
            <a:lvl2pPr lvl="1" algn="ctr">
              <a:lnSpc>
                <a:spcPct val="100000"/>
              </a:lnSpc>
              <a:spcBef>
                <a:spcPts val="180"/>
              </a:spcBef>
              <a:spcAft>
                <a:spcPts val="0"/>
              </a:spcAft>
              <a:buSzPts val="900"/>
              <a:buNone/>
              <a:defRPr>
                <a:solidFill>
                  <a:schemeClr val="dk1"/>
                </a:solidFill>
              </a:defRPr>
            </a:lvl2pPr>
            <a:lvl3pPr lvl="2" algn="ctr">
              <a:lnSpc>
                <a:spcPct val="100000"/>
              </a:lnSpc>
              <a:spcBef>
                <a:spcPts val="180"/>
              </a:spcBef>
              <a:spcAft>
                <a:spcPts val="0"/>
              </a:spcAft>
              <a:buSzPts val="900"/>
              <a:buNone/>
              <a:defRPr>
                <a:solidFill>
                  <a:schemeClr val="dk1"/>
                </a:solidFill>
              </a:defRPr>
            </a:lvl3pPr>
            <a:lvl4pPr lvl="3" algn="ctr">
              <a:lnSpc>
                <a:spcPct val="100000"/>
              </a:lnSpc>
              <a:spcBef>
                <a:spcPts val="180"/>
              </a:spcBef>
              <a:spcAft>
                <a:spcPts val="0"/>
              </a:spcAft>
              <a:buSzPts val="900"/>
              <a:buNone/>
              <a:defRPr>
                <a:solidFill>
                  <a:schemeClr val="dk1"/>
                </a:solidFill>
              </a:defRPr>
            </a:lvl4pPr>
            <a:lvl5pPr lvl="4" algn="ctr">
              <a:lnSpc>
                <a:spcPct val="100000"/>
              </a:lnSpc>
              <a:spcBef>
                <a:spcPts val="180"/>
              </a:spcBef>
              <a:spcAft>
                <a:spcPts val="0"/>
              </a:spcAft>
              <a:buSzPts val="900"/>
              <a:buNone/>
              <a:defRPr>
                <a:solidFill>
                  <a:schemeClr val="dk1"/>
                </a:solidFill>
              </a:defRPr>
            </a:lvl5pPr>
            <a:lvl6pPr lvl="5" algn="ctr">
              <a:lnSpc>
                <a:spcPct val="100000"/>
              </a:lnSpc>
              <a:spcBef>
                <a:spcPts val="300"/>
              </a:spcBef>
              <a:spcAft>
                <a:spcPts val="0"/>
              </a:spcAft>
              <a:buClr>
                <a:schemeClr val="dk1"/>
              </a:buClr>
              <a:buSzPts val="1500"/>
              <a:buNone/>
              <a:defRPr>
                <a:solidFill>
                  <a:schemeClr val="dk1"/>
                </a:solidFill>
              </a:defRPr>
            </a:lvl6pPr>
            <a:lvl7pPr lvl="6" algn="ctr">
              <a:lnSpc>
                <a:spcPct val="100000"/>
              </a:lnSpc>
              <a:spcBef>
                <a:spcPts val="300"/>
              </a:spcBef>
              <a:spcAft>
                <a:spcPts val="0"/>
              </a:spcAft>
              <a:buClr>
                <a:schemeClr val="dk1"/>
              </a:buClr>
              <a:buSzPts val="1500"/>
              <a:buNone/>
              <a:defRPr>
                <a:solidFill>
                  <a:schemeClr val="dk1"/>
                </a:solidFill>
              </a:defRPr>
            </a:lvl7pPr>
            <a:lvl8pPr lvl="7" algn="ctr">
              <a:lnSpc>
                <a:spcPct val="100000"/>
              </a:lnSpc>
              <a:spcBef>
                <a:spcPts val="300"/>
              </a:spcBef>
              <a:spcAft>
                <a:spcPts val="0"/>
              </a:spcAft>
              <a:buClr>
                <a:schemeClr val="dk1"/>
              </a:buClr>
              <a:buSzPts val="1500"/>
              <a:buNone/>
              <a:defRPr>
                <a:solidFill>
                  <a:schemeClr val="dk1"/>
                </a:solidFill>
              </a:defRPr>
            </a:lvl8pPr>
            <a:lvl9pPr lvl="8" algn="ctr">
              <a:lnSpc>
                <a:spcPct val="100000"/>
              </a:lnSpc>
              <a:spcBef>
                <a:spcPts val="30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grpSp>
        <p:nvGrpSpPr>
          <p:cNvPr id="32" name="Google Shape;32;g15a72c02e37_0_687"/>
          <p:cNvGrpSpPr/>
          <p:nvPr/>
        </p:nvGrpSpPr>
        <p:grpSpPr>
          <a:xfrm>
            <a:off x="625966" y="299376"/>
            <a:ext cx="999312" cy="999312"/>
            <a:chOff x="348199" y="179450"/>
            <a:chExt cx="1116300" cy="1116300"/>
          </a:xfrm>
        </p:grpSpPr>
        <p:sp>
          <p:nvSpPr>
            <p:cNvPr id="33" name="Google Shape;33;g15a72c02e37_0_68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15a72c02e37_0_68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 name="Google Shape;35;g15a72c02e37_0_687"/>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lvl1pPr lvl="0" algn="ctr">
              <a:lnSpc>
                <a:spcPct val="86000"/>
              </a:lnSpc>
              <a:spcBef>
                <a:spcPts val="0"/>
              </a:spcBef>
              <a:spcAft>
                <a:spcPts val="0"/>
              </a:spcAft>
              <a:buSzPts val="1575"/>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g15a72c02e37_0_687"/>
          <p:cNvSpPr txBox="1"/>
          <p:nvPr>
            <p:ph idx="1" type="body"/>
          </p:nvPr>
        </p:nvSpPr>
        <p:spPr>
          <a:xfrm>
            <a:off x="1303800" y="1990050"/>
            <a:ext cx="7030500" cy="2541600"/>
          </a:xfrm>
          <a:prstGeom prst="rect">
            <a:avLst/>
          </a:prstGeom>
          <a:noFill/>
          <a:ln>
            <a:noFill/>
          </a:ln>
        </p:spPr>
        <p:txBody>
          <a:bodyPr anchorCtr="0" anchor="t" bIns="0" lIns="0" spcFirstLastPara="1" rIns="0" wrap="square" tIns="0">
            <a:normAutofit/>
          </a:bodyPr>
          <a:lstStyle>
            <a:lvl1pPr indent="-300037" lvl="0" marL="457200" algn="l">
              <a:lnSpc>
                <a:spcPct val="100000"/>
              </a:lnSpc>
              <a:spcBef>
                <a:spcPts val="225"/>
              </a:spcBef>
              <a:spcAft>
                <a:spcPts val="0"/>
              </a:spcAft>
              <a:buSzPts val="1125"/>
              <a:buChar char="•"/>
              <a:defRPr/>
            </a:lvl1pPr>
            <a:lvl2pPr indent="-285750" lvl="1" marL="914400" algn="l">
              <a:lnSpc>
                <a:spcPct val="100000"/>
              </a:lnSpc>
              <a:spcBef>
                <a:spcPts val="180"/>
              </a:spcBef>
              <a:spcAft>
                <a:spcPts val="0"/>
              </a:spcAft>
              <a:buSzPts val="900"/>
              <a:buChar char="–"/>
              <a:defRPr/>
            </a:lvl2pPr>
            <a:lvl3pPr indent="-285750" lvl="2" marL="1371600" algn="l">
              <a:lnSpc>
                <a:spcPct val="100000"/>
              </a:lnSpc>
              <a:spcBef>
                <a:spcPts val="180"/>
              </a:spcBef>
              <a:spcAft>
                <a:spcPts val="0"/>
              </a:spcAft>
              <a:buSzPts val="900"/>
              <a:buChar char="•"/>
              <a:defRPr/>
            </a:lvl3pPr>
            <a:lvl4pPr indent="-285750" lvl="3" marL="1828800" algn="l">
              <a:lnSpc>
                <a:spcPct val="100000"/>
              </a:lnSpc>
              <a:spcBef>
                <a:spcPts val="180"/>
              </a:spcBef>
              <a:spcAft>
                <a:spcPts val="0"/>
              </a:spcAft>
              <a:buSzPts val="900"/>
              <a:buChar char="–"/>
              <a:defRPr/>
            </a:lvl4pPr>
            <a:lvl5pPr indent="-285750" lvl="4" marL="2286000" algn="l">
              <a:lnSpc>
                <a:spcPct val="100000"/>
              </a:lnSpc>
              <a:spcBef>
                <a:spcPts val="180"/>
              </a:spcBef>
              <a:spcAft>
                <a:spcPts val="0"/>
              </a:spcAft>
              <a:buSzPts val="900"/>
              <a:buChar char="»"/>
              <a:defRPr/>
            </a:lvl5pPr>
            <a:lvl6pPr indent="-323850" lvl="5" marL="2743200" algn="l">
              <a:lnSpc>
                <a:spcPct val="100000"/>
              </a:lnSpc>
              <a:spcBef>
                <a:spcPts val="300"/>
              </a:spcBef>
              <a:spcAft>
                <a:spcPts val="0"/>
              </a:spcAft>
              <a:buSzPts val="1500"/>
              <a:buChar char="•"/>
              <a:defRPr/>
            </a:lvl6pPr>
            <a:lvl7pPr indent="-323850" lvl="6" marL="3200400" algn="l">
              <a:lnSpc>
                <a:spcPct val="100000"/>
              </a:lnSpc>
              <a:spcBef>
                <a:spcPts val="300"/>
              </a:spcBef>
              <a:spcAft>
                <a:spcPts val="0"/>
              </a:spcAft>
              <a:buSzPts val="1500"/>
              <a:buChar char="•"/>
              <a:defRPr/>
            </a:lvl7pPr>
            <a:lvl8pPr indent="-323850" lvl="7" marL="3657600" algn="l">
              <a:lnSpc>
                <a:spcPct val="100000"/>
              </a:lnSpc>
              <a:spcBef>
                <a:spcPts val="300"/>
              </a:spcBef>
              <a:spcAft>
                <a:spcPts val="0"/>
              </a:spcAft>
              <a:buSzPts val="1500"/>
              <a:buChar char="•"/>
              <a:defRPr/>
            </a:lvl8pPr>
            <a:lvl9pPr indent="-323850" lvl="8" marL="4114800" algn="l">
              <a:lnSpc>
                <a:spcPct val="100000"/>
              </a:lnSpc>
              <a:spcBef>
                <a:spcPts val="300"/>
              </a:spcBef>
              <a:spcAft>
                <a:spcPts val="0"/>
              </a:spcAft>
              <a:buSzPts val="1500"/>
              <a:buChar char="•"/>
              <a:defRPr/>
            </a:lvl9pPr>
          </a:lstStyle>
          <a:p/>
        </p:txBody>
      </p:sp>
      <p:sp>
        <p:nvSpPr>
          <p:cNvPr id="37" name="Google Shape;37;g15a72c02e37_0_68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p:nvPr/>
        </p:nvSpPr>
        <p:spPr>
          <a:xfrm>
            <a:off x="-677" y="-1"/>
            <a:ext cx="5471321" cy="5210661"/>
          </a:xfrm>
          <a:custGeom>
            <a:rect b="b" l="l" r="r" t="t"/>
            <a:pathLst>
              <a:path extrusionOk="0" h="3895821" w="4106057">
                <a:moveTo>
                  <a:pt x="0" y="0"/>
                </a:moveTo>
                <a:lnTo>
                  <a:pt x="3455876" y="0"/>
                </a:lnTo>
                <a:lnTo>
                  <a:pt x="4106057" y="3856366"/>
                </a:lnTo>
                <a:lnTo>
                  <a:pt x="0" y="3895821"/>
                </a:lnTo>
                <a:lnTo>
                  <a:pt x="0" y="0"/>
                </a:lnTo>
                <a:close/>
              </a:path>
            </a:pathLst>
          </a:custGeom>
          <a:solidFill>
            <a:srgbClr val="0065B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Arial"/>
              <a:ea typeface="Arial"/>
              <a:cs typeface="Arial"/>
              <a:sym typeface="Arial"/>
            </a:endParaRPr>
          </a:p>
        </p:txBody>
      </p:sp>
      <p:sp>
        <p:nvSpPr>
          <p:cNvPr id="11" name="Google Shape;11;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 name="Shape 22"/>
        <p:cNvGrpSpPr/>
        <p:nvPr/>
      </p:nvGrpSpPr>
      <p:grpSpPr>
        <a:xfrm>
          <a:off x="0" y="0"/>
          <a:ext cx="0" cy="0"/>
          <a:chOff x="0" y="0"/>
          <a:chExt cx="0" cy="0"/>
        </a:xfrm>
      </p:grpSpPr>
      <p:sp>
        <p:nvSpPr>
          <p:cNvPr id="23" name="Google Shape;23;p10"/>
          <p:cNvSpPr txBox="1"/>
          <p:nvPr>
            <p:ph type="title"/>
          </p:nvPr>
        </p:nvSpPr>
        <p:spPr>
          <a:xfrm>
            <a:off x="718075" y="565112"/>
            <a:ext cx="7772400" cy="613200"/>
          </a:xfrm>
          <a:prstGeom prst="rect">
            <a:avLst/>
          </a:prstGeom>
          <a:noFill/>
          <a:ln>
            <a:noFill/>
          </a:ln>
        </p:spPr>
        <p:txBody>
          <a:bodyPr anchorCtr="0" anchor="ctr" bIns="0" lIns="0" spcFirstLastPara="1" rIns="0" wrap="square" tIns="0">
            <a:normAutofit/>
          </a:bodyPr>
          <a:lstStyle>
            <a:lvl1pPr lvl="0" marR="0" rtl="0" algn="ctr">
              <a:lnSpc>
                <a:spcPct val="86000"/>
              </a:lnSpc>
              <a:spcBef>
                <a:spcPts val="0"/>
              </a:spcBef>
              <a:spcAft>
                <a:spcPts val="0"/>
              </a:spcAft>
              <a:buClr>
                <a:schemeClr val="dk1"/>
              </a:buClr>
              <a:buSzPts val="1575"/>
              <a:buFont typeface="Arial"/>
              <a:buNone/>
              <a:defRPr b="0" i="0" sz="1575"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 name="Google Shape;24;p10"/>
          <p:cNvSpPr txBox="1"/>
          <p:nvPr>
            <p:ph idx="1" type="body"/>
          </p:nvPr>
        </p:nvSpPr>
        <p:spPr>
          <a:xfrm>
            <a:off x="702740" y="1250876"/>
            <a:ext cx="7772400" cy="2980500"/>
          </a:xfrm>
          <a:prstGeom prst="rect">
            <a:avLst/>
          </a:prstGeom>
          <a:noFill/>
          <a:ln>
            <a:noFill/>
          </a:ln>
        </p:spPr>
        <p:txBody>
          <a:bodyPr anchorCtr="0" anchor="t" bIns="0" lIns="0" spcFirstLastPara="1" rIns="0" wrap="square" tIns="0">
            <a:normAutofit/>
          </a:bodyPr>
          <a:lstStyle>
            <a:lvl1pPr indent="-300037" lvl="0" marL="457200" marR="0" rtl="0" algn="l">
              <a:lnSpc>
                <a:spcPct val="100000"/>
              </a:lnSpc>
              <a:spcBef>
                <a:spcPts val="225"/>
              </a:spcBef>
              <a:spcAft>
                <a:spcPts val="0"/>
              </a:spcAft>
              <a:buClr>
                <a:schemeClr val="accent1"/>
              </a:buClr>
              <a:buSzPts val="1125"/>
              <a:buFont typeface="Arial"/>
              <a:buChar char="•"/>
              <a:defRPr b="0" i="0" sz="1125" u="none" cap="none" strike="noStrike">
                <a:solidFill>
                  <a:schemeClr val="dk1"/>
                </a:solidFill>
                <a:latin typeface="Arial"/>
                <a:ea typeface="Arial"/>
                <a:cs typeface="Arial"/>
                <a:sym typeface="Arial"/>
              </a:defRPr>
            </a:lvl1pPr>
            <a:lvl2pPr indent="-285750" lvl="1" marL="914400" marR="0" rtl="0" algn="l">
              <a:lnSpc>
                <a:spcPct val="100000"/>
              </a:lnSpc>
              <a:spcBef>
                <a:spcPts val="180"/>
              </a:spcBef>
              <a:spcAft>
                <a:spcPts val="0"/>
              </a:spcAft>
              <a:buClr>
                <a:schemeClr val="accent1"/>
              </a:buClr>
              <a:buSzPts val="900"/>
              <a:buFont typeface="Arial"/>
              <a:buChar char="–"/>
              <a:defRPr b="0" i="0" sz="900" u="none" cap="none" strike="noStrike">
                <a:solidFill>
                  <a:schemeClr val="dk1"/>
                </a:solidFill>
                <a:latin typeface="Arial"/>
                <a:ea typeface="Arial"/>
                <a:cs typeface="Arial"/>
                <a:sym typeface="Arial"/>
              </a:defRPr>
            </a:lvl2pPr>
            <a:lvl3pPr indent="-285750" lvl="2" marL="1371600" marR="0" rtl="0" algn="l">
              <a:lnSpc>
                <a:spcPct val="100000"/>
              </a:lnSpc>
              <a:spcBef>
                <a:spcPts val="180"/>
              </a:spcBef>
              <a:spcAft>
                <a:spcPts val="0"/>
              </a:spcAft>
              <a:buClr>
                <a:schemeClr val="accent1"/>
              </a:buClr>
              <a:buSzPts val="900"/>
              <a:buFont typeface="Arial"/>
              <a:buChar char="•"/>
              <a:defRPr b="0" i="0" sz="900" u="none" cap="none" strike="noStrike">
                <a:solidFill>
                  <a:schemeClr val="dk1"/>
                </a:solidFill>
                <a:latin typeface="Arial"/>
                <a:ea typeface="Arial"/>
                <a:cs typeface="Arial"/>
                <a:sym typeface="Arial"/>
              </a:defRPr>
            </a:lvl3pPr>
            <a:lvl4pPr indent="-285750" lvl="3" marL="1828800" marR="0" rtl="0" algn="l">
              <a:lnSpc>
                <a:spcPct val="100000"/>
              </a:lnSpc>
              <a:spcBef>
                <a:spcPts val="180"/>
              </a:spcBef>
              <a:spcAft>
                <a:spcPts val="0"/>
              </a:spcAft>
              <a:buClr>
                <a:schemeClr val="accent1"/>
              </a:buClr>
              <a:buSzPts val="900"/>
              <a:buFont typeface="Arial"/>
              <a:buChar char="–"/>
              <a:defRPr b="0" i="0" sz="900" u="none" cap="none" strike="noStrike">
                <a:solidFill>
                  <a:schemeClr val="dk1"/>
                </a:solidFill>
                <a:latin typeface="Arial"/>
                <a:ea typeface="Arial"/>
                <a:cs typeface="Arial"/>
                <a:sym typeface="Arial"/>
              </a:defRPr>
            </a:lvl4pPr>
            <a:lvl5pPr indent="-285750" lvl="4" marL="2286000" marR="0" rtl="0" algn="l">
              <a:lnSpc>
                <a:spcPct val="100000"/>
              </a:lnSpc>
              <a:spcBef>
                <a:spcPts val="180"/>
              </a:spcBef>
              <a:spcAft>
                <a:spcPts val="0"/>
              </a:spcAft>
              <a:buClr>
                <a:schemeClr val="accent1"/>
              </a:buClr>
              <a:buSzPts val="900"/>
              <a:buFont typeface="Arial"/>
              <a:buChar char="»"/>
              <a:defRPr b="0" i="0" sz="900" u="none" cap="none" strike="noStrike">
                <a:solidFill>
                  <a:schemeClr val="dk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Open Sans Light"/>
                <a:ea typeface="Open Sans Light"/>
                <a:cs typeface="Open Sans Light"/>
                <a:sym typeface="Open Sans Light"/>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Open Sans Light"/>
                <a:ea typeface="Open Sans Light"/>
                <a:cs typeface="Open Sans Light"/>
                <a:sym typeface="Open Sans Light"/>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Open Sans Light"/>
                <a:ea typeface="Open Sans Light"/>
                <a:cs typeface="Open Sans Light"/>
                <a:sym typeface="Open Sans Light"/>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Open Sans Light"/>
                <a:ea typeface="Open Sans Light"/>
                <a:cs typeface="Open Sans Light"/>
                <a:sym typeface="Open Sans Light"/>
              </a:defRPr>
            </a:lvl9pPr>
          </a:lstStyle>
          <a:p/>
        </p:txBody>
      </p:sp>
      <p:cxnSp>
        <p:nvCxnSpPr>
          <p:cNvPr id="25" name="Google Shape;25;p10"/>
          <p:cNvCxnSpPr/>
          <p:nvPr/>
        </p:nvCxnSpPr>
        <p:spPr>
          <a:xfrm flipH="1" rot="10800000">
            <a:off x="0" y="4479900"/>
            <a:ext cx="9144000" cy="663600"/>
          </a:xfrm>
          <a:prstGeom prst="straightConnector1">
            <a:avLst/>
          </a:prstGeom>
          <a:noFill/>
          <a:ln cap="flat" cmpd="sng" w="9525">
            <a:solidFill>
              <a:srgbClr val="F9F9F9"/>
            </a:solidFill>
            <a:prstDash val="solid"/>
            <a:round/>
            <a:headEnd len="sm" w="sm" type="none"/>
            <a:tailEnd len="sm" w="sm" type="none"/>
          </a:ln>
        </p:spPr>
      </p:cxnSp>
      <p:pic>
        <p:nvPicPr>
          <p:cNvPr descr="LOGO  calado blanco largo UIB HORIZONTAL .png" id="26" name="Google Shape;26;p10"/>
          <p:cNvPicPr preferRelativeResize="0"/>
          <p:nvPr/>
        </p:nvPicPr>
        <p:blipFill rotWithShape="1">
          <a:blip r:embed="rId1">
            <a:alphaModFix/>
          </a:blip>
          <a:srcRect b="0" l="0" r="0" t="0"/>
          <a:stretch/>
        </p:blipFill>
        <p:spPr>
          <a:xfrm>
            <a:off x="7992380" y="4695986"/>
            <a:ext cx="1439651" cy="305729"/>
          </a:xfrm>
          <a:prstGeom prst="rect">
            <a:avLst/>
          </a:prstGeom>
          <a:noFill/>
          <a:ln>
            <a:noFill/>
          </a:ln>
        </p:spPr>
      </p:pic>
      <p:sp>
        <p:nvSpPr>
          <p:cNvPr id="27" name="Google Shape;27;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53" r:id="rId2"/>
    <p:sldLayoutId id="2147483654"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
          <p:cNvSpPr txBox="1"/>
          <p:nvPr/>
        </p:nvSpPr>
        <p:spPr>
          <a:xfrm>
            <a:off x="5026800" y="1303350"/>
            <a:ext cx="4117200" cy="1323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200"/>
              <a:buFont typeface="Arial"/>
              <a:buNone/>
            </a:pPr>
            <a:r>
              <a:rPr b="1" lang="es-ES" sz="1500"/>
              <a:t>Medical Imaging Course Final Assignment:</a:t>
            </a:r>
            <a:endParaRPr b="1" sz="1500"/>
          </a:p>
          <a:p>
            <a:pPr indent="0" lvl="0" marL="0" marR="0" rtl="0" algn="r">
              <a:lnSpc>
                <a:spcPct val="100000"/>
              </a:lnSpc>
              <a:spcBef>
                <a:spcPts val="0"/>
              </a:spcBef>
              <a:spcAft>
                <a:spcPts val="0"/>
              </a:spcAft>
              <a:buClr>
                <a:schemeClr val="dk1"/>
              </a:buClr>
              <a:buSzPts val="3200"/>
              <a:buFont typeface="Arial"/>
              <a:buNone/>
            </a:pPr>
            <a:r>
              <a:rPr b="1" lang="es-ES" sz="1500"/>
              <a:t>DICOM Images Coregistration</a:t>
            </a:r>
            <a:endParaRPr b="1" i="0" sz="1500" u="none" cap="none" strike="noStrike">
              <a:solidFill>
                <a:srgbClr val="000000"/>
              </a:solidFill>
              <a:latin typeface="Arial"/>
              <a:ea typeface="Arial"/>
              <a:cs typeface="Arial"/>
              <a:sym typeface="Arial"/>
            </a:endParaRPr>
          </a:p>
        </p:txBody>
      </p:sp>
      <p:sp>
        <p:nvSpPr>
          <p:cNvPr id="43" name="Google Shape;43;p1"/>
          <p:cNvSpPr txBox="1"/>
          <p:nvPr/>
        </p:nvSpPr>
        <p:spPr>
          <a:xfrm>
            <a:off x="5238550" y="3687875"/>
            <a:ext cx="3487800" cy="8280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67"/>
              <a:buFont typeface="Arial"/>
              <a:buNone/>
            </a:pPr>
            <a:r>
              <a:rPr b="0" i="0" lang="es-ES" sz="1867" u="none" cap="none" strike="noStrike">
                <a:solidFill>
                  <a:schemeClr val="dk1"/>
                </a:solidFill>
                <a:latin typeface="Calibri"/>
                <a:ea typeface="Calibri"/>
                <a:cs typeface="Calibri"/>
                <a:sym typeface="Calibri"/>
              </a:rPr>
              <a:t>MUSI - Master Universitario en Sistemas Inteligentes</a:t>
            </a:r>
            <a:endParaRPr b="0" i="0" sz="1867" u="none" cap="none" strike="noStrike">
              <a:solidFill>
                <a:schemeClr val="dk1"/>
              </a:solidFill>
              <a:latin typeface="Calibri"/>
              <a:ea typeface="Calibri"/>
              <a:cs typeface="Calibri"/>
              <a:sym typeface="Calibri"/>
            </a:endParaRPr>
          </a:p>
        </p:txBody>
      </p:sp>
      <p:sp>
        <p:nvSpPr>
          <p:cNvPr id="44" name="Google Shape;44;p1"/>
          <p:cNvSpPr txBox="1"/>
          <p:nvPr/>
        </p:nvSpPr>
        <p:spPr>
          <a:xfrm>
            <a:off x="5722804" y="2341300"/>
            <a:ext cx="3421200" cy="1101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3200"/>
              <a:buFont typeface="Arial"/>
              <a:buNone/>
            </a:pPr>
            <a:r>
              <a:rPr b="0" i="0" lang="es-ES" sz="1200" u="none" cap="none" strike="noStrike">
                <a:solidFill>
                  <a:srgbClr val="000000"/>
                </a:solidFill>
                <a:latin typeface="Arial"/>
                <a:ea typeface="Arial"/>
                <a:cs typeface="Arial"/>
                <a:sym typeface="Arial"/>
              </a:rPr>
              <a:t>Refo Ilmiya Akbar</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124" name="Shape 124"/>
        <p:cNvGrpSpPr/>
        <p:nvPr/>
      </p:nvGrpSpPr>
      <p:grpSpPr>
        <a:xfrm>
          <a:off x="0" y="0"/>
          <a:ext cx="0" cy="0"/>
          <a:chOff x="0" y="0"/>
          <a:chExt cx="0" cy="0"/>
        </a:xfrm>
      </p:grpSpPr>
      <p:sp>
        <p:nvSpPr>
          <p:cNvPr id="125" name="Google Shape;125;g24a06522f41_0_1623"/>
          <p:cNvSpPr txBox="1"/>
          <p:nvPr>
            <p:ph idx="1" type="body"/>
          </p:nvPr>
        </p:nvSpPr>
        <p:spPr>
          <a:xfrm>
            <a:off x="1075200" y="1990050"/>
            <a:ext cx="6867300" cy="2541600"/>
          </a:xfrm>
          <a:prstGeom prst="rect">
            <a:avLst/>
          </a:prstGeom>
          <a:noFill/>
          <a:ln>
            <a:noFill/>
          </a:ln>
        </p:spPr>
        <p:txBody>
          <a:bodyPr anchorCtr="0" anchor="t" bIns="0" lIns="0" spcFirstLastPara="1" rIns="0" wrap="square" tIns="0">
            <a:normAutofit/>
          </a:bodyPr>
          <a:lstStyle/>
          <a:p>
            <a:pPr indent="-323850" lvl="0" marL="457200" rtl="0" algn="l">
              <a:lnSpc>
                <a:spcPct val="150000"/>
              </a:lnSpc>
              <a:spcBef>
                <a:spcPts val="225"/>
              </a:spcBef>
              <a:spcAft>
                <a:spcPts val="0"/>
              </a:spcAft>
              <a:buSzPts val="1500"/>
              <a:buChar char="-"/>
            </a:pPr>
            <a:r>
              <a:rPr lang="es-ES" sz="1500"/>
              <a:t>Load the three-dimensional array of the DCM files.</a:t>
            </a:r>
            <a:endParaRPr sz="1500"/>
          </a:p>
          <a:p>
            <a:pPr indent="-323850" lvl="0" marL="457200" rtl="0" algn="l">
              <a:lnSpc>
                <a:spcPct val="150000"/>
              </a:lnSpc>
              <a:spcBef>
                <a:spcPts val="225"/>
              </a:spcBef>
              <a:spcAft>
                <a:spcPts val="0"/>
              </a:spcAft>
              <a:buSzPts val="1500"/>
              <a:buChar char="-"/>
            </a:pPr>
            <a:r>
              <a:rPr lang="es-ES" sz="1500"/>
              <a:t>Examine the information from the segmentation dataset's DCM files to identify the corresponding slices in the array for each segment.</a:t>
            </a:r>
            <a:endParaRPr sz="1500"/>
          </a:p>
          <a:p>
            <a:pPr indent="-323850" lvl="0" marL="457200" rtl="0" algn="l">
              <a:lnSpc>
                <a:spcPct val="150000"/>
              </a:lnSpc>
              <a:spcBef>
                <a:spcPts val="225"/>
              </a:spcBef>
              <a:spcAft>
                <a:spcPts val="0"/>
              </a:spcAft>
              <a:buSzPts val="1500"/>
              <a:buChar char="-"/>
            </a:pPr>
            <a:r>
              <a:rPr lang="es-ES" sz="1500"/>
              <a:t>Flip the segmented image on the second axis for correct orientation.</a:t>
            </a:r>
            <a:endParaRPr sz="1500"/>
          </a:p>
          <a:p>
            <a:pPr indent="-323850" lvl="0" marL="457200" rtl="0" algn="l">
              <a:lnSpc>
                <a:spcPct val="150000"/>
              </a:lnSpc>
              <a:spcBef>
                <a:spcPts val="225"/>
              </a:spcBef>
              <a:spcAft>
                <a:spcPts val="0"/>
              </a:spcAft>
              <a:buSzPts val="1500"/>
              <a:buChar char="-"/>
            </a:pPr>
            <a:r>
              <a:rPr lang="es-ES" sz="1500"/>
              <a:t>Analyze the array indices to identify the tumor slices (range: 37-73).</a:t>
            </a:r>
            <a:endParaRPr sz="1500"/>
          </a:p>
        </p:txBody>
      </p:sp>
      <p:sp>
        <p:nvSpPr>
          <p:cNvPr id="126" name="Google Shape;126;g24a06522f41_0_1623"/>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Loading and Examining DCM files</a:t>
            </a:r>
            <a:endParaRPr b="1" sz="2000"/>
          </a:p>
          <a:p>
            <a:pPr indent="0" lvl="0" marL="0" rtl="0" algn="l">
              <a:lnSpc>
                <a:spcPct val="86000"/>
              </a:lnSpc>
              <a:spcBef>
                <a:spcPts val="0"/>
              </a:spcBef>
              <a:spcAft>
                <a:spcPts val="0"/>
              </a:spcAft>
              <a:buSzPts val="1575"/>
              <a:buNone/>
            </a:pPr>
            <a:r>
              <a:t/>
            </a:r>
            <a:endParaRPr b="1" sz="2000"/>
          </a:p>
        </p:txBody>
      </p:sp>
      <p:sp>
        <p:nvSpPr>
          <p:cNvPr id="127" name="Google Shape;127;g24a06522f41_0_1623"/>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132" name="Shape 132"/>
        <p:cNvGrpSpPr/>
        <p:nvPr/>
      </p:nvGrpSpPr>
      <p:grpSpPr>
        <a:xfrm>
          <a:off x="0" y="0"/>
          <a:ext cx="0" cy="0"/>
          <a:chOff x="0" y="0"/>
          <a:chExt cx="0" cy="0"/>
        </a:xfrm>
      </p:grpSpPr>
      <p:sp>
        <p:nvSpPr>
          <p:cNvPr id="133" name="Google Shape;133;g24a06522f41_0_1632"/>
          <p:cNvSpPr txBox="1"/>
          <p:nvPr>
            <p:ph idx="1" type="body"/>
          </p:nvPr>
        </p:nvSpPr>
        <p:spPr>
          <a:xfrm>
            <a:off x="1075200" y="1990050"/>
            <a:ext cx="6867300" cy="2541600"/>
          </a:xfrm>
          <a:prstGeom prst="rect">
            <a:avLst/>
          </a:prstGeom>
          <a:noFill/>
          <a:ln>
            <a:noFill/>
          </a:ln>
        </p:spPr>
        <p:txBody>
          <a:bodyPr anchorCtr="0" anchor="t" bIns="0" lIns="0" spcFirstLastPara="1" rIns="0" wrap="square" tIns="0">
            <a:normAutofit lnSpcReduction="20000"/>
          </a:bodyPr>
          <a:lstStyle/>
          <a:p>
            <a:pPr indent="-323850" lvl="0" marL="457200" rtl="0" algn="l">
              <a:lnSpc>
                <a:spcPct val="150000"/>
              </a:lnSpc>
              <a:spcBef>
                <a:spcPts val="225"/>
              </a:spcBef>
              <a:spcAft>
                <a:spcPts val="0"/>
              </a:spcAft>
              <a:buSzPts val="1500"/>
              <a:buChar char="-"/>
            </a:pPr>
            <a:r>
              <a:rPr lang="es-ES" sz="1500"/>
              <a:t>Perform alpha-fusion iteratively along the first axis using an alpha value of 0.2 for the mask and 0.8 for the image to create segmented images.</a:t>
            </a:r>
            <a:endParaRPr sz="1500"/>
          </a:p>
          <a:p>
            <a:pPr indent="-323850" lvl="0" marL="457200" rtl="0" algn="l">
              <a:lnSpc>
                <a:spcPct val="150000"/>
              </a:lnSpc>
              <a:spcBef>
                <a:spcPts val="225"/>
              </a:spcBef>
              <a:spcAft>
                <a:spcPts val="0"/>
              </a:spcAft>
              <a:buSzPts val="1500"/>
              <a:buChar char="-"/>
            </a:pPr>
            <a:r>
              <a:rPr lang="es-ES" sz="1500"/>
              <a:t>Visualize the segmented images by plotting both the image and segmented image.</a:t>
            </a:r>
            <a:endParaRPr sz="1500"/>
          </a:p>
          <a:p>
            <a:pPr indent="-323850" lvl="0" marL="457200" rtl="0" algn="l">
              <a:lnSpc>
                <a:spcPct val="150000"/>
              </a:lnSpc>
              <a:spcBef>
                <a:spcPts val="225"/>
              </a:spcBef>
              <a:spcAft>
                <a:spcPts val="0"/>
              </a:spcAft>
              <a:buSzPts val="1500"/>
              <a:buChar char="-"/>
            </a:pPr>
            <a:r>
              <a:rPr lang="es-ES" sz="1500"/>
              <a:t>Apply alpha value of 0.8 to the image for overlay effect on the CT scan.</a:t>
            </a:r>
            <a:endParaRPr sz="1500"/>
          </a:p>
          <a:p>
            <a:pPr indent="-323850" lvl="0" marL="457200" rtl="0" algn="l">
              <a:lnSpc>
                <a:spcPct val="150000"/>
              </a:lnSpc>
              <a:spcBef>
                <a:spcPts val="225"/>
              </a:spcBef>
              <a:spcAft>
                <a:spcPts val="0"/>
              </a:spcAft>
              <a:buSzPts val="1500"/>
              <a:buChar char="-"/>
            </a:pPr>
            <a:r>
              <a:rPr lang="es-ES" sz="1500"/>
              <a:t>Conduct multiple visualizations using Median, Maximum Intensity Projection (MIP), and Average Intensity Projection (AIP) across the sagittal and coronal planes</a:t>
            </a:r>
            <a:endParaRPr sz="1500"/>
          </a:p>
        </p:txBody>
      </p:sp>
      <p:sp>
        <p:nvSpPr>
          <p:cNvPr id="134" name="Google Shape;134;g24a06522f41_0_1632"/>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Segmented Image Creation</a:t>
            </a:r>
            <a:endParaRPr b="1" sz="2000"/>
          </a:p>
        </p:txBody>
      </p:sp>
      <p:sp>
        <p:nvSpPr>
          <p:cNvPr id="135" name="Google Shape;135;g24a06522f41_0_1632"/>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140" name="Shape 140"/>
        <p:cNvGrpSpPr/>
        <p:nvPr/>
      </p:nvGrpSpPr>
      <p:grpSpPr>
        <a:xfrm>
          <a:off x="0" y="0"/>
          <a:ext cx="0" cy="0"/>
          <a:chOff x="0" y="0"/>
          <a:chExt cx="0" cy="0"/>
        </a:xfrm>
      </p:grpSpPr>
      <p:sp>
        <p:nvSpPr>
          <p:cNvPr id="141" name="Google Shape;141;g24a06522f41_0_1642"/>
          <p:cNvSpPr txBox="1"/>
          <p:nvPr>
            <p:ph idx="1" type="body"/>
          </p:nvPr>
        </p:nvSpPr>
        <p:spPr>
          <a:xfrm>
            <a:off x="1075200" y="1990050"/>
            <a:ext cx="6867300" cy="2541600"/>
          </a:xfrm>
          <a:prstGeom prst="rect">
            <a:avLst/>
          </a:prstGeom>
          <a:noFill/>
          <a:ln>
            <a:noFill/>
          </a:ln>
        </p:spPr>
        <p:txBody>
          <a:bodyPr anchorCtr="0" anchor="t" bIns="0" lIns="0" spcFirstLastPara="1" rIns="0" wrap="square" tIns="0">
            <a:normAutofit/>
          </a:bodyPr>
          <a:lstStyle/>
          <a:p>
            <a:pPr indent="-323850" lvl="0" marL="457200" rtl="0" algn="l">
              <a:lnSpc>
                <a:spcPct val="150000"/>
              </a:lnSpc>
              <a:spcBef>
                <a:spcPts val="225"/>
              </a:spcBef>
              <a:spcAft>
                <a:spcPts val="0"/>
              </a:spcAft>
              <a:buSzPts val="1500"/>
              <a:buChar char="-"/>
            </a:pPr>
            <a:r>
              <a:rPr lang="es-ES" sz="1500"/>
              <a:t>Apply axial rotation to the segmented image.</a:t>
            </a:r>
            <a:endParaRPr sz="1500"/>
          </a:p>
          <a:p>
            <a:pPr indent="-323850" lvl="0" marL="457200" rtl="0" algn="l">
              <a:lnSpc>
                <a:spcPct val="150000"/>
              </a:lnSpc>
              <a:spcBef>
                <a:spcPts val="225"/>
              </a:spcBef>
              <a:spcAft>
                <a:spcPts val="0"/>
              </a:spcAft>
              <a:buSzPts val="1500"/>
              <a:buChar char="-"/>
            </a:pPr>
            <a:r>
              <a:rPr lang="es-ES" sz="1500"/>
              <a:t>Use 48 projections with a 30-degree interval for rotation.</a:t>
            </a:r>
            <a:endParaRPr sz="1500"/>
          </a:p>
          <a:p>
            <a:pPr indent="-323850" lvl="0" marL="457200" rtl="0" algn="l">
              <a:lnSpc>
                <a:spcPct val="150000"/>
              </a:lnSpc>
              <a:spcBef>
                <a:spcPts val="225"/>
              </a:spcBef>
              <a:spcAft>
                <a:spcPts val="0"/>
              </a:spcAft>
              <a:buSzPts val="1500"/>
              <a:buChar char="-"/>
            </a:pPr>
            <a:r>
              <a:rPr lang="es-ES" sz="1500"/>
              <a:t>For each projection, rotate the image and segmented image by a certain degree and plot the MIP sagittal plane.</a:t>
            </a:r>
            <a:endParaRPr sz="1500"/>
          </a:p>
          <a:p>
            <a:pPr indent="-323850" lvl="0" marL="457200" rtl="0" algn="l">
              <a:lnSpc>
                <a:spcPct val="150000"/>
              </a:lnSpc>
              <a:spcBef>
                <a:spcPts val="225"/>
              </a:spcBef>
              <a:spcAft>
                <a:spcPts val="0"/>
              </a:spcAft>
              <a:buSzPts val="1500"/>
              <a:buChar char="-"/>
            </a:pPr>
            <a:r>
              <a:rPr lang="es-ES" sz="1500"/>
              <a:t>Implement a loop over the projections and combine the resulting frames using ArtistAnimation.</a:t>
            </a:r>
            <a:endParaRPr sz="1500"/>
          </a:p>
          <a:p>
            <a:pPr indent="-323850" lvl="0" marL="457200" rtl="0" algn="l">
              <a:lnSpc>
                <a:spcPct val="150000"/>
              </a:lnSpc>
              <a:spcBef>
                <a:spcPts val="225"/>
              </a:spcBef>
              <a:spcAft>
                <a:spcPts val="0"/>
              </a:spcAft>
              <a:buSzPts val="1500"/>
              <a:buChar char="-"/>
            </a:pPr>
            <a:r>
              <a:rPr lang="es-ES" sz="1500"/>
              <a:t>Generate a GIF file.</a:t>
            </a:r>
            <a:endParaRPr sz="1500"/>
          </a:p>
        </p:txBody>
      </p:sp>
      <p:sp>
        <p:nvSpPr>
          <p:cNvPr id="142" name="Google Shape;142;g24a06522f41_0_1642"/>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Generating GIF file</a:t>
            </a:r>
            <a:endParaRPr b="1" sz="2000"/>
          </a:p>
        </p:txBody>
      </p:sp>
      <p:sp>
        <p:nvSpPr>
          <p:cNvPr id="143" name="Google Shape;143;g24a06522f41_0_1642"/>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148" name="Shape 148"/>
        <p:cNvGrpSpPr/>
        <p:nvPr/>
      </p:nvGrpSpPr>
      <p:grpSpPr>
        <a:xfrm>
          <a:off x="0" y="0"/>
          <a:ext cx="0" cy="0"/>
          <a:chOff x="0" y="0"/>
          <a:chExt cx="0" cy="0"/>
        </a:xfrm>
      </p:grpSpPr>
      <p:sp>
        <p:nvSpPr>
          <p:cNvPr id="149" name="Google Shape;149;g24a06522f41_0_1650"/>
          <p:cNvSpPr txBox="1"/>
          <p:nvPr>
            <p:ph idx="1" type="body"/>
          </p:nvPr>
        </p:nvSpPr>
        <p:spPr>
          <a:xfrm>
            <a:off x="1075200" y="1990050"/>
            <a:ext cx="6867300" cy="2541600"/>
          </a:xfrm>
          <a:prstGeom prst="rect">
            <a:avLst/>
          </a:prstGeom>
          <a:noFill/>
          <a:ln>
            <a:noFill/>
          </a:ln>
        </p:spPr>
        <p:txBody>
          <a:bodyPr anchorCtr="0" anchor="t" bIns="0" lIns="0" spcFirstLastPara="1" rIns="0" wrap="square" tIns="0">
            <a:normAutofit/>
          </a:bodyPr>
          <a:lstStyle/>
          <a:p>
            <a:pPr indent="-323850" lvl="0" marL="457200" rtl="0" algn="l">
              <a:lnSpc>
                <a:spcPct val="150000"/>
              </a:lnSpc>
              <a:spcBef>
                <a:spcPts val="225"/>
              </a:spcBef>
              <a:spcAft>
                <a:spcPts val="0"/>
              </a:spcAft>
              <a:buSzPts val="1500"/>
              <a:buChar char="-"/>
            </a:pPr>
            <a:r>
              <a:t/>
            </a:r>
            <a:endParaRPr sz="1500"/>
          </a:p>
        </p:txBody>
      </p:sp>
      <p:sp>
        <p:nvSpPr>
          <p:cNvPr id="150" name="Google Shape;150;g24a06522f41_0_1650"/>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Objective 2: The Implementation</a:t>
            </a:r>
            <a:endParaRPr b="1" sz="2000"/>
          </a:p>
        </p:txBody>
      </p:sp>
      <p:sp>
        <p:nvSpPr>
          <p:cNvPr id="151" name="Google Shape;151;g24a06522f41_0_1650"/>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grpSp>
        <p:nvGrpSpPr>
          <p:cNvPr id="152" name="Google Shape;152;g24a06522f41_0_1650"/>
          <p:cNvGrpSpPr/>
          <p:nvPr/>
        </p:nvGrpSpPr>
        <p:grpSpPr>
          <a:xfrm>
            <a:off x="0" y="1647189"/>
            <a:ext cx="2726700" cy="3482836"/>
            <a:chOff x="0" y="1189989"/>
            <a:chExt cx="2726700" cy="3482836"/>
          </a:xfrm>
        </p:grpSpPr>
        <p:sp>
          <p:nvSpPr>
            <p:cNvPr id="153" name="Google Shape;153;g24a06522f41_0_1650"/>
            <p:cNvSpPr/>
            <p:nvPr/>
          </p:nvSpPr>
          <p:spPr>
            <a:xfrm>
              <a:off x="0" y="1189989"/>
              <a:ext cx="27267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a:ea typeface="Roboto"/>
                  <a:cs typeface="Roboto"/>
                  <a:sym typeface="Roboto"/>
                </a:rPr>
                <a:t>Loading and Pixel Array Extraction</a:t>
              </a:r>
              <a:endParaRPr>
                <a:solidFill>
                  <a:srgbClr val="FFFFFF"/>
                </a:solidFill>
                <a:latin typeface="Roboto"/>
                <a:ea typeface="Roboto"/>
                <a:cs typeface="Roboto"/>
                <a:sym typeface="Roboto"/>
              </a:endParaRPr>
            </a:p>
          </p:txBody>
        </p:sp>
        <p:sp>
          <p:nvSpPr>
            <p:cNvPr id="154" name="Google Shape;154;g24a06522f41_0_1650"/>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 </a:t>
              </a:r>
              <a:r>
                <a:rPr lang="es-ES" sz="1200">
                  <a:solidFill>
                    <a:schemeClr val="dk1"/>
                  </a:solidFill>
                  <a:latin typeface="Roboto"/>
                  <a:ea typeface="Roboto"/>
                  <a:cs typeface="Roboto"/>
                  <a:sym typeface="Roboto"/>
                </a:rPr>
                <a:t>Load the three images: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    - reference image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    - input image</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    - segmentation image</a:t>
              </a:r>
              <a:endParaRPr sz="1200">
                <a:solidFill>
                  <a:schemeClr val="dk1"/>
                </a:solidFill>
                <a:latin typeface="Roboto"/>
                <a:ea typeface="Roboto"/>
                <a:cs typeface="Roboto"/>
                <a:sym typeface="Roboto"/>
              </a:endParaRPr>
            </a:p>
          </p:txBody>
        </p:sp>
      </p:grpSp>
      <p:grpSp>
        <p:nvGrpSpPr>
          <p:cNvPr id="155" name="Google Shape;155;g24a06522f41_0_1650"/>
          <p:cNvGrpSpPr/>
          <p:nvPr/>
        </p:nvGrpSpPr>
        <p:grpSpPr>
          <a:xfrm>
            <a:off x="2263425" y="1646975"/>
            <a:ext cx="2541300" cy="3483050"/>
            <a:chOff x="2263425" y="1189775"/>
            <a:chExt cx="2541300" cy="3483050"/>
          </a:xfrm>
        </p:grpSpPr>
        <p:sp>
          <p:nvSpPr>
            <p:cNvPr id="156" name="Google Shape;156;g24a06522f41_0_1650"/>
            <p:cNvSpPr/>
            <p:nvPr/>
          </p:nvSpPr>
          <p:spPr>
            <a:xfrm>
              <a:off x="2263425" y="1189775"/>
              <a:ext cx="2541300" cy="6690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a:ea typeface="Roboto"/>
                  <a:cs typeface="Roboto"/>
                  <a:sym typeface="Roboto"/>
                </a:rPr>
                <a:t>Visualizations and Preprocessing</a:t>
              </a:r>
              <a:endParaRPr>
                <a:solidFill>
                  <a:srgbClr val="FFFFFF"/>
                </a:solidFill>
                <a:latin typeface="Roboto"/>
                <a:ea typeface="Roboto"/>
                <a:cs typeface="Roboto"/>
                <a:sym typeface="Roboto"/>
              </a:endParaRPr>
            </a:p>
          </p:txBody>
        </p:sp>
        <p:sp>
          <p:nvSpPr>
            <p:cNvPr id="157" name="Google Shape;157;g24a06522f41_0_1650"/>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 </a:t>
              </a:r>
              <a:r>
                <a:rPr lang="es-ES" sz="1200">
                  <a:solidFill>
                    <a:schemeClr val="dk1"/>
                  </a:solidFill>
                  <a:latin typeface="Roboto"/>
                  <a:ea typeface="Roboto"/>
                  <a:cs typeface="Roboto"/>
                  <a:sym typeface="Roboto"/>
                </a:rPr>
                <a:t>Conduct horizontal, sagittal, and coronal visualizations to assess the effects of preprocessing</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[More on the next slide]</a:t>
              </a:r>
              <a:endParaRPr sz="1200">
                <a:solidFill>
                  <a:schemeClr val="dk1"/>
                </a:solidFill>
                <a:latin typeface="Roboto"/>
                <a:ea typeface="Roboto"/>
                <a:cs typeface="Roboto"/>
                <a:sym typeface="Roboto"/>
              </a:endParaRPr>
            </a:p>
          </p:txBody>
        </p:sp>
      </p:grpSp>
      <p:grpSp>
        <p:nvGrpSpPr>
          <p:cNvPr id="158" name="Google Shape;158;g24a06522f41_0_1650"/>
          <p:cNvGrpSpPr/>
          <p:nvPr/>
        </p:nvGrpSpPr>
        <p:grpSpPr>
          <a:xfrm>
            <a:off x="4329974" y="1646975"/>
            <a:ext cx="2541300" cy="3483050"/>
            <a:chOff x="4329974" y="1189775"/>
            <a:chExt cx="2541300" cy="3483050"/>
          </a:xfrm>
        </p:grpSpPr>
        <p:sp>
          <p:nvSpPr>
            <p:cNvPr id="159" name="Google Shape;159;g24a06522f41_0_1650"/>
            <p:cNvSpPr/>
            <p:nvPr/>
          </p:nvSpPr>
          <p:spPr>
            <a:xfrm>
              <a:off x="4329974" y="1189775"/>
              <a:ext cx="25413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a:ea typeface="Roboto"/>
                  <a:cs typeface="Roboto"/>
                  <a:sym typeface="Roboto"/>
                </a:rPr>
                <a:t>Coregistration</a:t>
              </a:r>
              <a:endParaRPr>
                <a:solidFill>
                  <a:srgbClr val="FFFFFF"/>
                </a:solidFill>
                <a:latin typeface="Roboto"/>
                <a:ea typeface="Roboto"/>
                <a:cs typeface="Roboto"/>
                <a:sym typeface="Roboto"/>
              </a:endParaRPr>
            </a:p>
          </p:txBody>
        </p:sp>
        <p:sp>
          <p:nvSpPr>
            <p:cNvPr id="160" name="Google Shape;160;g24a06522f41_0_1650"/>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 </a:t>
              </a:r>
              <a:r>
                <a:rPr lang="es-ES" sz="1200">
                  <a:solidFill>
                    <a:schemeClr val="dk1"/>
                  </a:solidFill>
                  <a:latin typeface="Roboto"/>
                  <a:ea typeface="Roboto"/>
                  <a:cs typeface="Roboto"/>
                  <a:sym typeface="Roboto"/>
                </a:rPr>
                <a:t>Implement the coregister landmarks() function to coregister the images through a rigid transformation using landmark points.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[More on the next slide]</a:t>
              </a:r>
              <a:endParaRPr sz="1200">
                <a:solidFill>
                  <a:schemeClr val="dk1"/>
                </a:solidFill>
                <a:latin typeface="Roboto"/>
                <a:ea typeface="Roboto"/>
                <a:cs typeface="Roboto"/>
                <a:sym typeface="Roboto"/>
              </a:endParaRPr>
            </a:p>
          </p:txBody>
        </p:sp>
      </p:grpSp>
      <p:grpSp>
        <p:nvGrpSpPr>
          <p:cNvPr id="161" name="Google Shape;161;g24a06522f41_0_1650"/>
          <p:cNvGrpSpPr/>
          <p:nvPr/>
        </p:nvGrpSpPr>
        <p:grpSpPr>
          <a:xfrm>
            <a:off x="6396739" y="1646975"/>
            <a:ext cx="2541300" cy="3483050"/>
            <a:chOff x="6396739" y="1189775"/>
            <a:chExt cx="2541300" cy="3483050"/>
          </a:xfrm>
        </p:grpSpPr>
        <p:sp>
          <p:nvSpPr>
            <p:cNvPr id="162" name="Google Shape;162;g24a06522f41_0_1650"/>
            <p:cNvSpPr/>
            <p:nvPr/>
          </p:nvSpPr>
          <p:spPr>
            <a:xfrm>
              <a:off x="6396739" y="1189775"/>
              <a:ext cx="25413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a:ea typeface="Roboto"/>
                  <a:cs typeface="Roboto"/>
                  <a:sym typeface="Roboto"/>
                </a:rPr>
                <a:t>Thalamus Region Masking</a:t>
              </a:r>
              <a:endParaRPr>
                <a:solidFill>
                  <a:srgbClr val="FFFFFF"/>
                </a:solidFill>
                <a:latin typeface="Roboto"/>
                <a:ea typeface="Roboto"/>
                <a:cs typeface="Roboto"/>
                <a:sym typeface="Roboto"/>
              </a:endParaRPr>
            </a:p>
          </p:txBody>
        </p:sp>
        <p:sp>
          <p:nvSpPr>
            <p:cNvPr id="163" name="Google Shape;163;g24a06522f41_0_1650"/>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 </a:t>
              </a:r>
              <a:r>
                <a:rPr lang="es-ES" sz="1200">
                  <a:solidFill>
                    <a:schemeClr val="dk1"/>
                  </a:solidFill>
                  <a:latin typeface="Roboto"/>
                  <a:ea typeface="Roboto"/>
                  <a:cs typeface="Roboto"/>
                  <a:sym typeface="Roboto"/>
                </a:rPr>
                <a:t>Implement the 'getthalamusmask()' function to generate a mask by selecting the thalamus indexes.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200">
                  <a:solidFill>
                    <a:schemeClr val="dk1"/>
                  </a:solidFill>
                  <a:latin typeface="Roboto"/>
                  <a:ea typeface="Roboto"/>
                  <a:cs typeface="Roboto"/>
                  <a:sym typeface="Roboto"/>
                </a:rPr>
                <a:t>[More on the next slide]</a:t>
              </a:r>
              <a:endParaRPr sz="1200">
                <a:solidFill>
                  <a:schemeClr val="dk1"/>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168" name="Shape 168"/>
        <p:cNvGrpSpPr/>
        <p:nvPr/>
      </p:nvGrpSpPr>
      <p:grpSpPr>
        <a:xfrm>
          <a:off x="0" y="0"/>
          <a:ext cx="0" cy="0"/>
          <a:chOff x="0" y="0"/>
          <a:chExt cx="0" cy="0"/>
        </a:xfrm>
      </p:grpSpPr>
      <p:sp>
        <p:nvSpPr>
          <p:cNvPr id="169" name="Google Shape;169;g24a06522f41_0_4874"/>
          <p:cNvSpPr txBox="1"/>
          <p:nvPr>
            <p:ph idx="1" type="body"/>
          </p:nvPr>
        </p:nvSpPr>
        <p:spPr>
          <a:xfrm>
            <a:off x="1075200" y="1990050"/>
            <a:ext cx="6867300" cy="2541600"/>
          </a:xfrm>
          <a:prstGeom prst="rect">
            <a:avLst/>
          </a:prstGeom>
          <a:noFill/>
          <a:ln>
            <a:noFill/>
          </a:ln>
        </p:spPr>
        <p:txBody>
          <a:bodyPr anchorCtr="0" anchor="t" bIns="0" lIns="0" spcFirstLastPara="1" rIns="0" wrap="square" tIns="0">
            <a:normAutofit/>
          </a:bodyPr>
          <a:lstStyle/>
          <a:p>
            <a:pPr indent="-323850" lvl="0" marL="457200" rtl="0" algn="l">
              <a:lnSpc>
                <a:spcPct val="150000"/>
              </a:lnSpc>
              <a:spcBef>
                <a:spcPts val="225"/>
              </a:spcBef>
              <a:spcAft>
                <a:spcPts val="0"/>
              </a:spcAft>
              <a:buSzPts val="1500"/>
              <a:buChar char="-"/>
            </a:pPr>
            <a:r>
              <a:t/>
            </a:r>
            <a:endParaRPr sz="1500"/>
          </a:p>
        </p:txBody>
      </p:sp>
      <p:sp>
        <p:nvSpPr>
          <p:cNvPr id="170" name="Google Shape;170;g24a06522f41_0_4874"/>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Visualizations and preprocesing</a:t>
            </a:r>
            <a:endParaRPr b="1" sz="2000"/>
          </a:p>
        </p:txBody>
      </p:sp>
      <p:sp>
        <p:nvSpPr>
          <p:cNvPr id="171" name="Google Shape;171;g24a06522f41_0_4874"/>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pic>
        <p:nvPicPr>
          <p:cNvPr id="172" name="Google Shape;172;g24a06522f41_0_4874"/>
          <p:cNvPicPr preferRelativeResize="0"/>
          <p:nvPr/>
        </p:nvPicPr>
        <p:blipFill>
          <a:blip r:embed="rId3">
            <a:alphaModFix/>
          </a:blip>
          <a:stretch>
            <a:fillRect/>
          </a:stretch>
        </p:blipFill>
        <p:spPr>
          <a:xfrm>
            <a:off x="1696575" y="1674550"/>
            <a:ext cx="5750875" cy="2857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177" name="Shape 177"/>
        <p:cNvGrpSpPr/>
        <p:nvPr/>
      </p:nvGrpSpPr>
      <p:grpSpPr>
        <a:xfrm>
          <a:off x="0" y="0"/>
          <a:ext cx="0" cy="0"/>
          <a:chOff x="0" y="0"/>
          <a:chExt cx="0" cy="0"/>
        </a:xfrm>
      </p:grpSpPr>
      <p:sp>
        <p:nvSpPr>
          <p:cNvPr id="178" name="Google Shape;178;g24a06522f41_0_4882"/>
          <p:cNvSpPr txBox="1"/>
          <p:nvPr>
            <p:ph idx="1" type="body"/>
          </p:nvPr>
        </p:nvSpPr>
        <p:spPr>
          <a:xfrm>
            <a:off x="1075200" y="1990050"/>
            <a:ext cx="6867300" cy="2541600"/>
          </a:xfrm>
          <a:prstGeom prst="rect">
            <a:avLst/>
          </a:prstGeom>
          <a:noFill/>
          <a:ln>
            <a:noFill/>
          </a:ln>
        </p:spPr>
        <p:txBody>
          <a:bodyPr anchorCtr="0" anchor="t" bIns="0" lIns="0" spcFirstLastPara="1" rIns="0" wrap="square" tIns="0">
            <a:normAutofit lnSpcReduction="20000"/>
          </a:bodyPr>
          <a:lstStyle/>
          <a:p>
            <a:pPr indent="-323850" lvl="0" marL="457200" rtl="0" algn="l">
              <a:lnSpc>
                <a:spcPct val="150000"/>
              </a:lnSpc>
              <a:spcBef>
                <a:spcPts val="225"/>
              </a:spcBef>
              <a:spcAft>
                <a:spcPts val="0"/>
              </a:spcAft>
              <a:buSzPts val="1500"/>
              <a:buChar char="-"/>
            </a:pPr>
            <a:r>
              <a:rPr lang="es-ES" sz="1500"/>
              <a:t>Preprocess the images to address differences:</a:t>
            </a:r>
            <a:endParaRPr sz="1500"/>
          </a:p>
          <a:p>
            <a:pPr indent="-323850" lvl="1" marL="914400" rtl="0" algn="l">
              <a:lnSpc>
                <a:spcPct val="150000"/>
              </a:lnSpc>
              <a:spcBef>
                <a:spcPts val="225"/>
              </a:spcBef>
              <a:spcAft>
                <a:spcPts val="0"/>
              </a:spcAft>
              <a:buSzPts val="1500"/>
              <a:buChar char="-"/>
            </a:pPr>
            <a:r>
              <a:rPr lang="es-ES" sz="1500"/>
              <a:t>Crop the reference image and segmentation image to match the size of (181, 216, 181).</a:t>
            </a:r>
            <a:endParaRPr sz="1500"/>
          </a:p>
          <a:p>
            <a:pPr indent="-323850" lvl="1" marL="914400" rtl="0" algn="l">
              <a:lnSpc>
                <a:spcPct val="150000"/>
              </a:lnSpc>
              <a:spcBef>
                <a:spcPts val="225"/>
              </a:spcBef>
              <a:spcAft>
                <a:spcPts val="0"/>
              </a:spcAft>
              <a:buSzPts val="1500"/>
              <a:buChar char="-"/>
            </a:pPr>
            <a:r>
              <a:rPr lang="es-ES" sz="1500"/>
              <a:t>Transform the input image through cropping, zooming, rotation, and intensity normalization to align it with the other images and achieve consistent intensity levels.</a:t>
            </a:r>
            <a:endParaRPr sz="1500"/>
          </a:p>
          <a:p>
            <a:pPr indent="-323850" lvl="1" marL="914400" rtl="0" algn="l">
              <a:lnSpc>
                <a:spcPct val="150000"/>
              </a:lnSpc>
              <a:spcBef>
                <a:spcPts val="225"/>
              </a:spcBef>
              <a:spcAft>
                <a:spcPts val="0"/>
              </a:spcAft>
              <a:buSzPts val="1500"/>
              <a:buChar char="-"/>
            </a:pPr>
            <a:r>
              <a:rPr lang="es-ES" sz="1500"/>
              <a:t>Normalize the input image to have a similar range of values as the reference image.</a:t>
            </a:r>
            <a:endParaRPr sz="1500"/>
          </a:p>
        </p:txBody>
      </p:sp>
      <p:sp>
        <p:nvSpPr>
          <p:cNvPr id="179" name="Google Shape;179;g24a06522f41_0_4882"/>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Visualizations and preprocesing</a:t>
            </a:r>
            <a:endParaRPr b="1" sz="2000"/>
          </a:p>
        </p:txBody>
      </p:sp>
      <p:sp>
        <p:nvSpPr>
          <p:cNvPr id="180" name="Google Shape;180;g24a06522f41_0_4882"/>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185" name="Shape 185"/>
        <p:cNvGrpSpPr/>
        <p:nvPr/>
      </p:nvGrpSpPr>
      <p:grpSpPr>
        <a:xfrm>
          <a:off x="0" y="0"/>
          <a:ext cx="0" cy="0"/>
          <a:chOff x="0" y="0"/>
          <a:chExt cx="0" cy="0"/>
        </a:xfrm>
      </p:grpSpPr>
      <p:sp>
        <p:nvSpPr>
          <p:cNvPr id="186" name="Google Shape;186;g24a06522f41_0_4891"/>
          <p:cNvSpPr txBox="1"/>
          <p:nvPr>
            <p:ph idx="1" type="body"/>
          </p:nvPr>
        </p:nvSpPr>
        <p:spPr>
          <a:xfrm>
            <a:off x="1075200" y="1990050"/>
            <a:ext cx="6867300" cy="2541600"/>
          </a:xfrm>
          <a:prstGeom prst="rect">
            <a:avLst/>
          </a:prstGeom>
          <a:noFill/>
          <a:ln>
            <a:noFill/>
          </a:ln>
        </p:spPr>
        <p:txBody>
          <a:bodyPr anchorCtr="0" anchor="t" bIns="0" lIns="0" spcFirstLastPara="1" rIns="0" wrap="square" tIns="0">
            <a:normAutofit/>
          </a:bodyPr>
          <a:lstStyle/>
          <a:p>
            <a:pPr indent="-323850" lvl="0" marL="457200" rtl="0" algn="l">
              <a:lnSpc>
                <a:spcPct val="150000"/>
              </a:lnSpc>
              <a:spcBef>
                <a:spcPts val="225"/>
              </a:spcBef>
              <a:spcAft>
                <a:spcPts val="0"/>
              </a:spcAft>
              <a:buSzPts val="1500"/>
              <a:buChar char="-"/>
            </a:pPr>
            <a:r>
              <a:t/>
            </a:r>
            <a:endParaRPr sz="1500"/>
          </a:p>
        </p:txBody>
      </p:sp>
      <p:sp>
        <p:nvSpPr>
          <p:cNvPr id="187" name="Google Shape;187;g24a06522f41_0_4891"/>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Visualizations and preprocesing</a:t>
            </a:r>
            <a:endParaRPr b="1" sz="2000"/>
          </a:p>
        </p:txBody>
      </p:sp>
      <p:sp>
        <p:nvSpPr>
          <p:cNvPr id="188" name="Google Shape;188;g24a06522f41_0_4891"/>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pic>
        <p:nvPicPr>
          <p:cNvPr id="189" name="Google Shape;189;g24a06522f41_0_4891"/>
          <p:cNvPicPr preferRelativeResize="0"/>
          <p:nvPr/>
        </p:nvPicPr>
        <p:blipFill>
          <a:blip r:embed="rId3">
            <a:alphaModFix/>
          </a:blip>
          <a:stretch>
            <a:fillRect/>
          </a:stretch>
        </p:blipFill>
        <p:spPr>
          <a:xfrm>
            <a:off x="2017288" y="1900575"/>
            <a:ext cx="5603525" cy="272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194" name="Shape 194"/>
        <p:cNvGrpSpPr/>
        <p:nvPr/>
      </p:nvGrpSpPr>
      <p:grpSpPr>
        <a:xfrm>
          <a:off x="0" y="0"/>
          <a:ext cx="0" cy="0"/>
          <a:chOff x="0" y="0"/>
          <a:chExt cx="0" cy="0"/>
        </a:xfrm>
      </p:grpSpPr>
      <p:sp>
        <p:nvSpPr>
          <p:cNvPr id="195" name="Google Shape;195;g24a06522f41_0_109"/>
          <p:cNvSpPr txBox="1"/>
          <p:nvPr>
            <p:ph idx="1" type="body"/>
          </p:nvPr>
        </p:nvSpPr>
        <p:spPr>
          <a:xfrm>
            <a:off x="1303800" y="1990050"/>
            <a:ext cx="7030500" cy="2542500"/>
          </a:xfrm>
          <a:prstGeom prst="rect">
            <a:avLst/>
          </a:prstGeom>
          <a:noFill/>
          <a:ln>
            <a:noFill/>
          </a:ln>
        </p:spPr>
        <p:txBody>
          <a:bodyPr anchorCtr="0" anchor="t" bIns="0" lIns="0" spcFirstLastPara="1" rIns="0" wrap="square" tIns="0">
            <a:noAutofit/>
          </a:bodyPr>
          <a:lstStyle/>
          <a:p>
            <a:pPr indent="-304800" lvl="0" marL="457200" rtl="0" algn="l">
              <a:lnSpc>
                <a:spcPct val="150000"/>
              </a:lnSpc>
              <a:spcBef>
                <a:spcPts val="180"/>
              </a:spcBef>
              <a:spcAft>
                <a:spcPts val="0"/>
              </a:spcAft>
              <a:buSzPts val="1200"/>
              <a:buChar char="•"/>
            </a:pPr>
            <a:r>
              <a:rPr lang="es-ES" sz="1200"/>
              <a:t>Transform the reference and input images into 3-dimensional arrays using the reshape(-1,3) function</a:t>
            </a:r>
            <a:endParaRPr sz="1200"/>
          </a:p>
          <a:p>
            <a:pPr indent="-304800" lvl="0" marL="457200" rtl="0" algn="l">
              <a:lnSpc>
                <a:spcPct val="150000"/>
              </a:lnSpc>
              <a:spcBef>
                <a:spcPts val="180"/>
              </a:spcBef>
              <a:spcAft>
                <a:spcPts val="0"/>
              </a:spcAft>
              <a:buSzPts val="1200"/>
              <a:buChar char="•"/>
            </a:pPr>
            <a:r>
              <a:rPr lang="es-ES" sz="1200"/>
              <a:t>Examine the residual vector between each point to observe disparities</a:t>
            </a:r>
            <a:endParaRPr sz="1200"/>
          </a:p>
          <a:p>
            <a:pPr indent="-304800" lvl="0" marL="457200" rtl="0" algn="l">
              <a:lnSpc>
                <a:spcPct val="150000"/>
              </a:lnSpc>
              <a:spcBef>
                <a:spcPts val="180"/>
              </a:spcBef>
              <a:spcAft>
                <a:spcPts val="0"/>
              </a:spcAft>
              <a:buSzPts val="1200"/>
              <a:buChar char="•"/>
            </a:pPr>
            <a:r>
              <a:rPr lang="es-ES" sz="1200"/>
              <a:t>Perform a 3D visualization on each point of the 3D arrays for comparison</a:t>
            </a:r>
            <a:endParaRPr sz="1200"/>
          </a:p>
          <a:p>
            <a:pPr indent="-304800" lvl="0" marL="457200" rtl="0" algn="l">
              <a:lnSpc>
                <a:spcPct val="150000"/>
              </a:lnSpc>
              <a:spcBef>
                <a:spcPts val="180"/>
              </a:spcBef>
              <a:spcAft>
                <a:spcPts val="0"/>
              </a:spcAft>
              <a:buSzPts val="1200"/>
              <a:buChar char="•"/>
            </a:pPr>
            <a:r>
              <a:rPr lang="es-ES" sz="1200"/>
              <a:t>Implement the coregister landmarks() function to coregister the images through a rigid transformation using landmark points</a:t>
            </a:r>
            <a:endParaRPr sz="1200"/>
          </a:p>
          <a:p>
            <a:pPr indent="-304800" lvl="0" marL="457200" rtl="0" algn="l">
              <a:lnSpc>
                <a:spcPct val="150000"/>
              </a:lnSpc>
              <a:spcBef>
                <a:spcPts val="180"/>
              </a:spcBef>
              <a:spcAft>
                <a:spcPts val="0"/>
              </a:spcAft>
              <a:buSzPts val="1200"/>
              <a:buChar char="•"/>
            </a:pPr>
            <a:r>
              <a:rPr lang="es-ES" sz="1200"/>
              <a:t>Update initial parameters, compute centroids, and define a function to minimize residuals</a:t>
            </a:r>
            <a:endParaRPr sz="1200"/>
          </a:p>
          <a:p>
            <a:pPr indent="-304800" lvl="0" marL="457200" rtl="0" algn="l">
              <a:lnSpc>
                <a:spcPct val="150000"/>
              </a:lnSpc>
              <a:spcBef>
                <a:spcPts val="180"/>
              </a:spcBef>
              <a:spcAft>
                <a:spcPts val="0"/>
              </a:spcAft>
              <a:buSzPts val="1200"/>
              <a:buChar char="•"/>
            </a:pPr>
            <a:r>
              <a:rPr lang="es-ES" sz="1200"/>
              <a:t>Optimize the transformation parameters using the least squares function to minimize residuals</a:t>
            </a:r>
            <a:endParaRPr sz="1200"/>
          </a:p>
        </p:txBody>
      </p:sp>
      <p:sp>
        <p:nvSpPr>
          <p:cNvPr id="196" name="Google Shape;196;g24a06522f41_0_109"/>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Coregistration</a:t>
            </a:r>
            <a:endParaRPr b="1" sz="2000"/>
          </a:p>
        </p:txBody>
      </p:sp>
      <p:sp>
        <p:nvSpPr>
          <p:cNvPr id="197" name="Google Shape;197;g24a06522f41_0_109"/>
          <p:cNvSpPr txBox="1"/>
          <p:nvPr>
            <p:ph idx="12" type="sldNum"/>
          </p:nvPr>
        </p:nvSpPr>
        <p:spPr>
          <a:xfrm>
            <a:off x="8595296" y="4476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02" name="Shape 202"/>
        <p:cNvGrpSpPr/>
        <p:nvPr/>
      </p:nvGrpSpPr>
      <p:grpSpPr>
        <a:xfrm>
          <a:off x="0" y="0"/>
          <a:ext cx="0" cy="0"/>
          <a:chOff x="0" y="0"/>
          <a:chExt cx="0" cy="0"/>
        </a:xfrm>
      </p:grpSpPr>
      <p:sp>
        <p:nvSpPr>
          <p:cNvPr id="203" name="Google Shape;203;g24a06522f41_0_4912"/>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Coregistration</a:t>
            </a:r>
            <a:endParaRPr b="1" sz="2000"/>
          </a:p>
        </p:txBody>
      </p:sp>
      <p:sp>
        <p:nvSpPr>
          <p:cNvPr id="204" name="Google Shape;204;g24a06522f41_0_4912"/>
          <p:cNvSpPr txBox="1"/>
          <p:nvPr>
            <p:ph idx="1" type="body"/>
          </p:nvPr>
        </p:nvSpPr>
        <p:spPr>
          <a:xfrm>
            <a:off x="1303800" y="1990050"/>
            <a:ext cx="7030500" cy="25425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180"/>
              </a:spcBef>
              <a:spcAft>
                <a:spcPts val="0"/>
              </a:spcAft>
              <a:buSzPts val="1400"/>
              <a:buChar char="•"/>
            </a:pPr>
            <a:r>
              <a:rPr lang="es-ES" sz="1400"/>
              <a:t>Create downsampled arrays of the input and reference images to reduce computation time</a:t>
            </a:r>
            <a:endParaRPr sz="1400"/>
          </a:p>
          <a:p>
            <a:pPr indent="-317500" lvl="0" marL="457200" rtl="0" algn="l">
              <a:lnSpc>
                <a:spcPct val="150000"/>
              </a:lnSpc>
              <a:spcBef>
                <a:spcPts val="180"/>
              </a:spcBef>
              <a:spcAft>
                <a:spcPts val="0"/>
              </a:spcAft>
              <a:buSzPts val="1400"/>
              <a:buChar char="•"/>
            </a:pPr>
            <a:r>
              <a:rPr lang="es-ES" sz="1400"/>
              <a:t>Perform coregistration between the downscaled arrays to obtain optimal coregistration parameters</a:t>
            </a:r>
            <a:endParaRPr sz="1400"/>
          </a:p>
          <a:p>
            <a:pPr indent="-317500" lvl="0" marL="457200" rtl="0" algn="l">
              <a:lnSpc>
                <a:spcPct val="150000"/>
              </a:lnSpc>
              <a:spcBef>
                <a:spcPts val="180"/>
              </a:spcBef>
              <a:spcAft>
                <a:spcPts val="0"/>
              </a:spcAft>
              <a:buSzPts val="1400"/>
              <a:buChar char="•"/>
            </a:pPr>
            <a:r>
              <a:rPr lang="es-ES" sz="1400"/>
              <a:t>Adjust the input image with the reference image using the translation then axialrotation() function</a:t>
            </a:r>
            <a:endParaRPr sz="1400"/>
          </a:p>
          <a:p>
            <a:pPr indent="-317500" lvl="0" marL="457200" rtl="0" algn="l">
              <a:lnSpc>
                <a:spcPct val="150000"/>
              </a:lnSpc>
              <a:spcBef>
                <a:spcPts val="180"/>
              </a:spcBef>
              <a:spcAft>
                <a:spcPts val="0"/>
              </a:spcAft>
              <a:buSzPts val="1400"/>
              <a:buChar char="•"/>
            </a:pPr>
            <a:r>
              <a:rPr lang="es-ES" sz="1400"/>
              <a:t>Visualize the effects of the coregistration process (next slide)</a:t>
            </a:r>
            <a:endParaRPr sz="1400"/>
          </a:p>
        </p:txBody>
      </p:sp>
      <p:sp>
        <p:nvSpPr>
          <p:cNvPr id="205" name="Google Shape;205;g24a06522f41_0_4912"/>
          <p:cNvSpPr txBox="1"/>
          <p:nvPr>
            <p:ph idx="12" type="sldNum"/>
          </p:nvPr>
        </p:nvSpPr>
        <p:spPr>
          <a:xfrm>
            <a:off x="8595296" y="4476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10" name="Shape 210"/>
        <p:cNvGrpSpPr/>
        <p:nvPr/>
      </p:nvGrpSpPr>
      <p:grpSpPr>
        <a:xfrm>
          <a:off x="0" y="0"/>
          <a:ext cx="0" cy="0"/>
          <a:chOff x="0" y="0"/>
          <a:chExt cx="0" cy="0"/>
        </a:xfrm>
      </p:grpSpPr>
      <p:sp>
        <p:nvSpPr>
          <p:cNvPr id="211" name="Google Shape;211;g24a06522f41_0_4922"/>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Coregistration (Visualizations)</a:t>
            </a:r>
            <a:endParaRPr b="1" sz="2000"/>
          </a:p>
        </p:txBody>
      </p:sp>
      <p:sp>
        <p:nvSpPr>
          <p:cNvPr id="212" name="Google Shape;212;g24a06522f41_0_4922"/>
          <p:cNvSpPr txBox="1"/>
          <p:nvPr>
            <p:ph idx="1" type="body"/>
          </p:nvPr>
        </p:nvSpPr>
        <p:spPr>
          <a:xfrm>
            <a:off x="1303800" y="1990050"/>
            <a:ext cx="7030500" cy="2542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180"/>
              </a:spcBef>
              <a:spcAft>
                <a:spcPts val="0"/>
              </a:spcAft>
              <a:buNone/>
            </a:pPr>
            <a:r>
              <a:t/>
            </a:r>
            <a:endParaRPr sz="1200"/>
          </a:p>
        </p:txBody>
      </p:sp>
      <p:sp>
        <p:nvSpPr>
          <p:cNvPr id="213" name="Google Shape;213;g24a06522f41_0_4922"/>
          <p:cNvSpPr txBox="1"/>
          <p:nvPr>
            <p:ph idx="12" type="sldNum"/>
          </p:nvPr>
        </p:nvSpPr>
        <p:spPr>
          <a:xfrm>
            <a:off x="8595296" y="4476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pic>
        <p:nvPicPr>
          <p:cNvPr id="214" name="Google Shape;214;g24a06522f41_0_4922"/>
          <p:cNvPicPr preferRelativeResize="0"/>
          <p:nvPr/>
        </p:nvPicPr>
        <p:blipFill>
          <a:blip r:embed="rId3">
            <a:alphaModFix/>
          </a:blip>
          <a:stretch>
            <a:fillRect/>
          </a:stretch>
        </p:blipFill>
        <p:spPr>
          <a:xfrm>
            <a:off x="4517576" y="2004425"/>
            <a:ext cx="4626424" cy="3139075"/>
          </a:xfrm>
          <a:prstGeom prst="rect">
            <a:avLst/>
          </a:prstGeom>
          <a:noFill/>
          <a:ln>
            <a:noFill/>
          </a:ln>
        </p:spPr>
      </p:pic>
      <p:pic>
        <p:nvPicPr>
          <p:cNvPr id="215" name="Google Shape;215;g24a06522f41_0_4922"/>
          <p:cNvPicPr preferRelativeResize="0"/>
          <p:nvPr/>
        </p:nvPicPr>
        <p:blipFill>
          <a:blip r:embed="rId4">
            <a:alphaModFix/>
          </a:blip>
          <a:stretch>
            <a:fillRect/>
          </a:stretch>
        </p:blipFill>
        <p:spPr>
          <a:xfrm>
            <a:off x="1" y="2004425"/>
            <a:ext cx="4302000" cy="3139076"/>
          </a:xfrm>
          <a:prstGeom prst="rect">
            <a:avLst/>
          </a:prstGeom>
          <a:noFill/>
          <a:ln>
            <a:noFill/>
          </a:ln>
        </p:spPr>
      </p:pic>
      <p:sp>
        <p:nvSpPr>
          <p:cNvPr id="216" name="Google Shape;216;g24a06522f41_0_4922"/>
          <p:cNvSpPr txBox="1"/>
          <p:nvPr/>
        </p:nvSpPr>
        <p:spPr>
          <a:xfrm>
            <a:off x="5256925" y="1922475"/>
            <a:ext cx="4355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ES" sz="1200"/>
              <a:t>Landmark points comparison after coregistration</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2"/>
          <p:cNvSpPr txBox="1"/>
          <p:nvPr/>
        </p:nvSpPr>
        <p:spPr>
          <a:xfrm>
            <a:off x="2714675" y="331575"/>
            <a:ext cx="5904600" cy="4256400"/>
          </a:xfrm>
          <a:prstGeom prst="rect">
            <a:avLst/>
          </a:prstGeom>
          <a:noFill/>
          <a:ln>
            <a:noFill/>
          </a:ln>
        </p:spPr>
        <p:txBody>
          <a:bodyPr anchorCtr="0" anchor="ctr" bIns="0" lIns="0" spcFirstLastPara="1" rIns="0" wrap="square" tIns="0">
            <a:noAutofit/>
          </a:bodyPr>
          <a:lstStyle/>
          <a:p>
            <a:pPr indent="-368300" lvl="0" marL="457200" marR="0" rtl="0" algn="l">
              <a:lnSpc>
                <a:spcPct val="115000"/>
              </a:lnSpc>
              <a:spcBef>
                <a:spcPts val="0"/>
              </a:spcBef>
              <a:spcAft>
                <a:spcPts val="0"/>
              </a:spcAft>
              <a:buClr>
                <a:schemeClr val="dk1"/>
              </a:buClr>
              <a:buSzPts val="2200"/>
              <a:buFont typeface="Arial"/>
              <a:buChar char="●"/>
            </a:pPr>
            <a:r>
              <a:rPr b="1" i="0" lang="es-ES" sz="2200" u="none" cap="none" strike="noStrike">
                <a:solidFill>
                  <a:schemeClr val="dk1"/>
                </a:solidFill>
                <a:latin typeface="Arial"/>
                <a:ea typeface="Arial"/>
                <a:cs typeface="Arial"/>
                <a:sym typeface="Arial"/>
              </a:rPr>
              <a:t>Introduction</a:t>
            </a:r>
            <a:endParaRPr b="1"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1" i="0" lang="es-ES" sz="2200" u="none" cap="none" strike="noStrike">
                <a:solidFill>
                  <a:schemeClr val="dk1"/>
                </a:solidFill>
                <a:latin typeface="Arial"/>
                <a:ea typeface="Arial"/>
                <a:cs typeface="Arial"/>
                <a:sym typeface="Arial"/>
              </a:rPr>
              <a:t>Data Description</a:t>
            </a:r>
            <a:endParaRPr b="1"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1" i="0" lang="es-ES" sz="2200" u="none" cap="none" strike="noStrike">
                <a:solidFill>
                  <a:schemeClr val="dk1"/>
                </a:solidFill>
                <a:latin typeface="Arial"/>
                <a:ea typeface="Arial"/>
                <a:cs typeface="Arial"/>
                <a:sym typeface="Arial"/>
              </a:rPr>
              <a:t>Implementation</a:t>
            </a:r>
            <a:endParaRPr b="1"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1" i="0" lang="es-ES" sz="2200" u="none" cap="none" strike="noStrike">
                <a:solidFill>
                  <a:schemeClr val="dk1"/>
                </a:solidFill>
                <a:latin typeface="Arial"/>
                <a:ea typeface="Arial"/>
                <a:cs typeface="Arial"/>
                <a:sym typeface="Arial"/>
              </a:rPr>
              <a:t>Results</a:t>
            </a:r>
            <a:endParaRPr b="1" i="0" sz="2200" u="none" cap="none" strike="noStrike">
              <a:solidFill>
                <a:schemeClr val="dk1"/>
              </a:solidFill>
              <a:latin typeface="Arial"/>
              <a:ea typeface="Arial"/>
              <a:cs typeface="Arial"/>
              <a:sym typeface="Arial"/>
            </a:endParaRPr>
          </a:p>
          <a:p>
            <a:pPr indent="-368300" lvl="0" marL="457200" marR="0" rtl="0" algn="l">
              <a:lnSpc>
                <a:spcPct val="115000"/>
              </a:lnSpc>
              <a:spcBef>
                <a:spcPts val="0"/>
              </a:spcBef>
              <a:spcAft>
                <a:spcPts val="0"/>
              </a:spcAft>
              <a:buClr>
                <a:schemeClr val="dk1"/>
              </a:buClr>
              <a:buSzPts val="2200"/>
              <a:buFont typeface="Arial"/>
              <a:buChar char="●"/>
            </a:pPr>
            <a:r>
              <a:rPr b="1" i="0" lang="es-ES" sz="2200" u="none" cap="none" strike="noStrike">
                <a:solidFill>
                  <a:schemeClr val="dk1"/>
                </a:solidFill>
                <a:latin typeface="Arial"/>
                <a:ea typeface="Arial"/>
                <a:cs typeface="Arial"/>
                <a:sym typeface="Arial"/>
              </a:rPr>
              <a:t>Conclusions</a:t>
            </a:r>
            <a:endParaRPr b="1" i="0" sz="2200" u="none" cap="none" strike="noStrike">
              <a:solidFill>
                <a:schemeClr val="dk1"/>
              </a:solidFill>
              <a:latin typeface="Arial"/>
              <a:ea typeface="Arial"/>
              <a:cs typeface="Arial"/>
              <a:sym typeface="Arial"/>
            </a:endParaRPr>
          </a:p>
        </p:txBody>
      </p:sp>
      <p:cxnSp>
        <p:nvCxnSpPr>
          <p:cNvPr id="50" name="Google Shape;50;p2"/>
          <p:cNvCxnSpPr/>
          <p:nvPr/>
        </p:nvCxnSpPr>
        <p:spPr>
          <a:xfrm>
            <a:off x="2411760" y="159482"/>
            <a:ext cx="0" cy="4428492"/>
          </a:xfrm>
          <a:prstGeom prst="straightConnector1">
            <a:avLst/>
          </a:prstGeom>
          <a:noFill/>
          <a:ln cap="flat" cmpd="sng" w="9525">
            <a:solidFill>
              <a:schemeClr val="dk1"/>
            </a:solidFill>
            <a:prstDash val="solid"/>
            <a:round/>
            <a:headEnd len="sm" w="sm" type="none"/>
            <a:tailEnd len="sm" w="sm" type="none"/>
          </a:ln>
        </p:spPr>
      </p:cxnSp>
      <p:sp>
        <p:nvSpPr>
          <p:cNvPr id="51" name="Google Shape;51;p2"/>
          <p:cNvSpPr txBox="1"/>
          <p:nvPr/>
        </p:nvSpPr>
        <p:spPr>
          <a:xfrm>
            <a:off x="2259350" y="331575"/>
            <a:ext cx="2306100" cy="12258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chemeClr val="dk1"/>
              </a:buClr>
              <a:buSzPts val="2400"/>
              <a:buFont typeface="Arial"/>
              <a:buNone/>
            </a:pPr>
            <a:r>
              <a:rPr b="1" i="0" lang="es-ES" sz="2800" u="none" cap="none" strike="noStrike">
                <a:solidFill>
                  <a:schemeClr val="dk1"/>
                </a:solidFill>
                <a:latin typeface="Arial"/>
                <a:ea typeface="Arial"/>
                <a:cs typeface="Arial"/>
                <a:sym typeface="Arial"/>
              </a:rPr>
              <a:t>Outline</a:t>
            </a:r>
            <a:endParaRPr b="1" i="0" sz="28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21" name="Shape 221"/>
        <p:cNvGrpSpPr/>
        <p:nvPr/>
      </p:nvGrpSpPr>
      <p:grpSpPr>
        <a:xfrm>
          <a:off x="0" y="0"/>
          <a:ext cx="0" cy="0"/>
          <a:chOff x="0" y="0"/>
          <a:chExt cx="0" cy="0"/>
        </a:xfrm>
      </p:grpSpPr>
      <p:sp>
        <p:nvSpPr>
          <p:cNvPr id="222" name="Google Shape;222;g24a06522f41_0_4933"/>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Thalamus Region Masking</a:t>
            </a:r>
            <a:endParaRPr b="1" sz="2000"/>
          </a:p>
        </p:txBody>
      </p:sp>
      <p:sp>
        <p:nvSpPr>
          <p:cNvPr id="223" name="Google Shape;223;g24a06522f41_0_4933"/>
          <p:cNvSpPr txBox="1"/>
          <p:nvPr>
            <p:ph idx="1" type="body"/>
          </p:nvPr>
        </p:nvSpPr>
        <p:spPr>
          <a:xfrm>
            <a:off x="1303800" y="1990050"/>
            <a:ext cx="7030500" cy="25425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180"/>
              </a:spcBef>
              <a:spcAft>
                <a:spcPts val="0"/>
              </a:spcAft>
              <a:buSzPts val="1400"/>
              <a:buChar char="•"/>
            </a:pPr>
            <a:r>
              <a:rPr lang="es-ES" sz="1400"/>
              <a:t>Implement the 'getthalamusmask()' function to generate a mask by selecting the thalamus indexes.</a:t>
            </a:r>
            <a:endParaRPr sz="1400"/>
          </a:p>
          <a:p>
            <a:pPr indent="-317500" lvl="0" marL="457200" rtl="0" algn="l">
              <a:lnSpc>
                <a:spcPct val="150000"/>
              </a:lnSpc>
              <a:spcBef>
                <a:spcPts val="180"/>
              </a:spcBef>
              <a:spcAft>
                <a:spcPts val="0"/>
              </a:spcAft>
              <a:buSzPts val="1400"/>
              <a:buChar char="•"/>
            </a:pPr>
            <a:r>
              <a:rPr lang="es-ES" sz="1400"/>
              <a:t>Utilize the 'visualaxialslice()' function to perform alpha fusion between the thalamus region mask and the input image.</a:t>
            </a:r>
            <a:endParaRPr sz="1400"/>
          </a:p>
          <a:p>
            <a:pPr indent="-317500" lvl="0" marL="457200" rtl="0" algn="l">
              <a:lnSpc>
                <a:spcPct val="150000"/>
              </a:lnSpc>
              <a:spcBef>
                <a:spcPts val="180"/>
              </a:spcBef>
              <a:spcAft>
                <a:spcPts val="0"/>
              </a:spcAft>
              <a:buSzPts val="1400"/>
              <a:buChar char="•"/>
            </a:pPr>
            <a:r>
              <a:rPr lang="es-ES" sz="1400"/>
              <a:t>Apply the same fusion to the reference image for verification.</a:t>
            </a:r>
            <a:endParaRPr sz="1400"/>
          </a:p>
        </p:txBody>
      </p:sp>
      <p:sp>
        <p:nvSpPr>
          <p:cNvPr id="224" name="Google Shape;224;g24a06522f41_0_4933"/>
          <p:cNvSpPr txBox="1"/>
          <p:nvPr>
            <p:ph idx="12" type="sldNum"/>
          </p:nvPr>
        </p:nvSpPr>
        <p:spPr>
          <a:xfrm>
            <a:off x="8595296" y="4476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29" name="Shape 229"/>
        <p:cNvGrpSpPr/>
        <p:nvPr/>
      </p:nvGrpSpPr>
      <p:grpSpPr>
        <a:xfrm>
          <a:off x="0" y="0"/>
          <a:ext cx="0" cy="0"/>
          <a:chOff x="0" y="0"/>
          <a:chExt cx="0" cy="0"/>
        </a:xfrm>
      </p:grpSpPr>
      <p:sp>
        <p:nvSpPr>
          <p:cNvPr id="230" name="Google Shape;230;g24a06522f41_0_4950"/>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Thalamus Region Masking (Visualization)</a:t>
            </a:r>
            <a:endParaRPr b="1" sz="2000"/>
          </a:p>
        </p:txBody>
      </p:sp>
      <p:sp>
        <p:nvSpPr>
          <p:cNvPr id="231" name="Google Shape;231;g24a06522f41_0_4950"/>
          <p:cNvSpPr txBox="1"/>
          <p:nvPr>
            <p:ph idx="12" type="sldNum"/>
          </p:nvPr>
        </p:nvSpPr>
        <p:spPr>
          <a:xfrm>
            <a:off x="8595296" y="4476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
        <p:nvSpPr>
          <p:cNvPr id="232" name="Google Shape;232;g24a06522f41_0_4950"/>
          <p:cNvSpPr txBox="1"/>
          <p:nvPr>
            <p:ph idx="1" type="body"/>
          </p:nvPr>
        </p:nvSpPr>
        <p:spPr>
          <a:xfrm>
            <a:off x="1303800" y="1990050"/>
            <a:ext cx="7030500" cy="25425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180"/>
              </a:spcBef>
              <a:spcAft>
                <a:spcPts val="0"/>
              </a:spcAft>
              <a:buNone/>
            </a:pPr>
            <a:r>
              <a:t/>
            </a:r>
            <a:endParaRPr sz="1400"/>
          </a:p>
        </p:txBody>
      </p:sp>
      <p:pic>
        <p:nvPicPr>
          <p:cNvPr id="233" name="Google Shape;233;g24a06522f41_0_4950"/>
          <p:cNvPicPr preferRelativeResize="0"/>
          <p:nvPr/>
        </p:nvPicPr>
        <p:blipFill>
          <a:blip r:embed="rId3">
            <a:alphaModFix/>
          </a:blip>
          <a:stretch>
            <a:fillRect/>
          </a:stretch>
        </p:blipFill>
        <p:spPr>
          <a:xfrm>
            <a:off x="2309603" y="1870073"/>
            <a:ext cx="5018887" cy="3254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38" name="Shape 238"/>
        <p:cNvGrpSpPr/>
        <p:nvPr/>
      </p:nvGrpSpPr>
      <p:grpSpPr>
        <a:xfrm>
          <a:off x="0" y="0"/>
          <a:ext cx="0" cy="0"/>
          <a:chOff x="0" y="0"/>
          <a:chExt cx="0" cy="0"/>
        </a:xfrm>
      </p:grpSpPr>
      <p:sp>
        <p:nvSpPr>
          <p:cNvPr id="239" name="Google Shape;239;g24a06522f41_0_4941"/>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None/>
            </a:pPr>
            <a:r>
              <a:rPr b="1" lang="es-ES" sz="2000"/>
              <a:t>Thalamus Region Masking</a:t>
            </a:r>
            <a:endParaRPr b="1" sz="2000"/>
          </a:p>
        </p:txBody>
      </p:sp>
      <p:sp>
        <p:nvSpPr>
          <p:cNvPr id="240" name="Google Shape;240;g24a06522f41_0_4941"/>
          <p:cNvSpPr txBox="1"/>
          <p:nvPr>
            <p:ph idx="12" type="sldNum"/>
          </p:nvPr>
        </p:nvSpPr>
        <p:spPr>
          <a:xfrm>
            <a:off x="8595296" y="4476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
        <p:nvSpPr>
          <p:cNvPr id="241" name="Google Shape;241;g24a06522f41_0_4941"/>
          <p:cNvSpPr txBox="1"/>
          <p:nvPr>
            <p:ph idx="1" type="body"/>
          </p:nvPr>
        </p:nvSpPr>
        <p:spPr>
          <a:xfrm>
            <a:off x="1303800" y="1990050"/>
            <a:ext cx="7030500" cy="25425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180"/>
              </a:spcBef>
              <a:spcAft>
                <a:spcPts val="0"/>
              </a:spcAft>
              <a:buSzPts val="1400"/>
              <a:buChar char="•"/>
            </a:pPr>
            <a:r>
              <a:rPr lang="es-ES" sz="1400"/>
              <a:t>Perform a reverse transformation to observe the masking in the input space.</a:t>
            </a:r>
            <a:endParaRPr sz="1400"/>
          </a:p>
          <a:p>
            <a:pPr indent="-317500" lvl="0" marL="457200" rtl="0" algn="l">
              <a:lnSpc>
                <a:spcPct val="150000"/>
              </a:lnSpc>
              <a:spcBef>
                <a:spcPts val="180"/>
              </a:spcBef>
              <a:spcAft>
                <a:spcPts val="0"/>
              </a:spcAft>
              <a:buSzPts val="1400"/>
              <a:buChar char="•"/>
            </a:pPr>
            <a:r>
              <a:rPr lang="es-ES" sz="1400"/>
              <a:t>Slice the fused image to obtain a 2-dimensional array and match its intensity with the original image intensity after coregistration.</a:t>
            </a:r>
            <a:endParaRPr sz="1400"/>
          </a:p>
          <a:p>
            <a:pPr indent="-317500" lvl="0" marL="457200" rtl="0" algn="l">
              <a:lnSpc>
                <a:spcPct val="150000"/>
              </a:lnSpc>
              <a:spcBef>
                <a:spcPts val="180"/>
              </a:spcBef>
              <a:spcAft>
                <a:spcPts val="0"/>
              </a:spcAft>
              <a:buSzPts val="1400"/>
              <a:buChar char="•"/>
            </a:pPr>
            <a:r>
              <a:rPr lang="es-ES" sz="1400"/>
              <a:t>Repeat the coregistration process with inverted values of the best parameters.</a:t>
            </a:r>
            <a:endParaRPr sz="1400"/>
          </a:p>
          <a:p>
            <a:pPr indent="-317500" lvl="0" marL="457200" rtl="0" algn="l">
              <a:lnSpc>
                <a:spcPct val="150000"/>
              </a:lnSpc>
              <a:spcBef>
                <a:spcPts val="180"/>
              </a:spcBef>
              <a:spcAft>
                <a:spcPts val="0"/>
              </a:spcAft>
              <a:buSzPts val="1400"/>
              <a:buChar char="•"/>
            </a:pPr>
            <a:r>
              <a:rPr lang="es-ES" sz="1400"/>
              <a:t>Repeat the preprocessing steps with inverted values, including rotation, resizing, and zooming out, and add padding to restore the original size.</a:t>
            </a:r>
            <a:endParaRPr sz="1400"/>
          </a:p>
          <a:p>
            <a:pPr indent="-317500" lvl="0" marL="457200" rtl="0" algn="l">
              <a:lnSpc>
                <a:spcPct val="150000"/>
              </a:lnSpc>
              <a:spcBef>
                <a:spcPts val="180"/>
              </a:spcBef>
              <a:spcAft>
                <a:spcPts val="0"/>
              </a:spcAft>
              <a:buSzPts val="1400"/>
              <a:buChar char="•"/>
            </a:pPr>
            <a:r>
              <a:rPr lang="es-ES" sz="1400"/>
              <a:t>Generate a visualization of the mask in the input space.</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9b883420c8_0_240"/>
          <p:cNvSpPr txBox="1"/>
          <p:nvPr>
            <p:ph type="ctrTitle"/>
          </p:nvPr>
        </p:nvSpPr>
        <p:spPr>
          <a:xfrm>
            <a:off x="685800" y="1597821"/>
            <a:ext cx="7772400" cy="11025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2025"/>
              <a:buNone/>
            </a:pPr>
            <a:r>
              <a:rPr b="1" lang="es-ES" sz="3000"/>
              <a:t>Results</a:t>
            </a:r>
            <a:endParaRPr b="1" sz="3000"/>
          </a:p>
        </p:txBody>
      </p:sp>
      <p:sp>
        <p:nvSpPr>
          <p:cNvPr id="248" name="Google Shape;248;g19b883420c8_0_240"/>
          <p:cNvSpPr txBox="1"/>
          <p:nvPr>
            <p:ph idx="1" type="subTitle"/>
          </p:nvPr>
        </p:nvSpPr>
        <p:spPr>
          <a:xfrm>
            <a:off x="1371600" y="2914650"/>
            <a:ext cx="6400800" cy="13146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225"/>
              </a:spcBef>
              <a:spcAft>
                <a:spcPts val="0"/>
              </a:spcAft>
              <a:buSzPts val="1125"/>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53" name="Shape 253"/>
        <p:cNvGrpSpPr/>
        <p:nvPr/>
      </p:nvGrpSpPr>
      <p:grpSpPr>
        <a:xfrm>
          <a:off x="0" y="0"/>
          <a:ext cx="0" cy="0"/>
          <a:chOff x="0" y="0"/>
          <a:chExt cx="0" cy="0"/>
        </a:xfrm>
      </p:grpSpPr>
      <p:sp>
        <p:nvSpPr>
          <p:cNvPr id="254" name="Google Shape;254;g24a06522f41_0_34"/>
          <p:cNvSpPr txBox="1"/>
          <p:nvPr>
            <p:ph type="title"/>
          </p:nvPr>
        </p:nvSpPr>
        <p:spPr>
          <a:xfrm>
            <a:off x="1315525" y="37822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Objective 1 results</a:t>
            </a:r>
            <a:endParaRPr b="1" sz="2000"/>
          </a:p>
        </p:txBody>
      </p:sp>
      <p:sp>
        <p:nvSpPr>
          <p:cNvPr id="255" name="Google Shape;255;g24a06522f41_0_34"/>
          <p:cNvSpPr txBox="1"/>
          <p:nvPr>
            <p:ph idx="1" type="body"/>
          </p:nvPr>
        </p:nvSpPr>
        <p:spPr>
          <a:xfrm>
            <a:off x="984925" y="1830650"/>
            <a:ext cx="7058400" cy="2567400"/>
          </a:xfrm>
          <a:prstGeom prst="rect">
            <a:avLst/>
          </a:prstGeom>
          <a:noFill/>
          <a:ln>
            <a:noFill/>
          </a:ln>
        </p:spPr>
        <p:txBody>
          <a:bodyPr anchorCtr="0" anchor="t" bIns="0" lIns="0" spcFirstLastPara="1" rIns="0" wrap="square" tIns="0">
            <a:normAutofit/>
          </a:bodyPr>
          <a:lstStyle/>
          <a:p>
            <a:pPr indent="-325437" lvl="0" marL="457200" rtl="0" algn="l">
              <a:lnSpc>
                <a:spcPct val="100000"/>
              </a:lnSpc>
              <a:spcBef>
                <a:spcPts val="0"/>
              </a:spcBef>
              <a:spcAft>
                <a:spcPts val="0"/>
              </a:spcAft>
              <a:buSzPts val="1525"/>
              <a:buChar char="-"/>
            </a:pPr>
            <a:r>
              <a:t/>
            </a:r>
            <a:endParaRPr sz="1525"/>
          </a:p>
        </p:txBody>
      </p:sp>
      <p:sp>
        <p:nvSpPr>
          <p:cNvPr id="256" name="Google Shape;256;g24a06522f41_0_34"/>
          <p:cNvSpPr txBox="1"/>
          <p:nvPr>
            <p:ph idx="12" type="sldNum"/>
          </p:nvPr>
        </p:nvSpPr>
        <p:spPr>
          <a:xfrm>
            <a:off x="8595296" y="44274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pic>
        <p:nvPicPr>
          <p:cNvPr id="257" name="Google Shape;257;g24a06522f41_0_34"/>
          <p:cNvPicPr preferRelativeResize="0"/>
          <p:nvPr/>
        </p:nvPicPr>
        <p:blipFill>
          <a:blip r:embed="rId3">
            <a:alphaModFix/>
          </a:blip>
          <a:stretch>
            <a:fillRect/>
          </a:stretch>
        </p:blipFill>
        <p:spPr>
          <a:xfrm>
            <a:off x="2642328" y="1377525"/>
            <a:ext cx="4202225" cy="3765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62" name="Shape 262"/>
        <p:cNvGrpSpPr/>
        <p:nvPr/>
      </p:nvGrpSpPr>
      <p:grpSpPr>
        <a:xfrm>
          <a:off x="0" y="0"/>
          <a:ext cx="0" cy="0"/>
          <a:chOff x="0" y="0"/>
          <a:chExt cx="0" cy="0"/>
        </a:xfrm>
      </p:grpSpPr>
      <p:sp>
        <p:nvSpPr>
          <p:cNvPr id="263" name="Google Shape;263;g24a06522f41_0_43"/>
          <p:cNvSpPr txBox="1"/>
          <p:nvPr>
            <p:ph idx="1" type="body"/>
          </p:nvPr>
        </p:nvSpPr>
        <p:spPr>
          <a:xfrm>
            <a:off x="984925" y="1830650"/>
            <a:ext cx="7058400" cy="2567400"/>
          </a:xfrm>
          <a:prstGeom prst="rect">
            <a:avLst/>
          </a:prstGeom>
          <a:noFill/>
          <a:ln>
            <a:noFill/>
          </a:ln>
        </p:spPr>
        <p:txBody>
          <a:bodyPr anchorCtr="0" anchor="t" bIns="0" lIns="0" spcFirstLastPara="1" rIns="0" wrap="square" tIns="0">
            <a:normAutofit/>
          </a:bodyPr>
          <a:lstStyle/>
          <a:p>
            <a:pPr indent="-325437" lvl="0" marL="457200" rtl="0" algn="l">
              <a:lnSpc>
                <a:spcPct val="100000"/>
              </a:lnSpc>
              <a:spcBef>
                <a:spcPts val="0"/>
              </a:spcBef>
              <a:spcAft>
                <a:spcPts val="0"/>
              </a:spcAft>
              <a:buSzPts val="1525"/>
              <a:buChar char="-"/>
            </a:pPr>
            <a:r>
              <a:t/>
            </a:r>
            <a:endParaRPr sz="1525"/>
          </a:p>
        </p:txBody>
      </p:sp>
      <p:sp>
        <p:nvSpPr>
          <p:cNvPr id="264" name="Google Shape;264;g24a06522f41_0_43"/>
          <p:cNvSpPr txBox="1"/>
          <p:nvPr>
            <p:ph idx="12" type="sldNum"/>
          </p:nvPr>
        </p:nvSpPr>
        <p:spPr>
          <a:xfrm>
            <a:off x="8595296" y="44274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pic>
        <p:nvPicPr>
          <p:cNvPr id="265" name="Google Shape;265;g24a06522f41_0_43"/>
          <p:cNvPicPr preferRelativeResize="0"/>
          <p:nvPr/>
        </p:nvPicPr>
        <p:blipFill>
          <a:blip r:embed="rId3">
            <a:alphaModFix/>
          </a:blip>
          <a:stretch>
            <a:fillRect/>
          </a:stretch>
        </p:blipFill>
        <p:spPr>
          <a:xfrm>
            <a:off x="998875" y="0"/>
            <a:ext cx="6858000" cy="5143500"/>
          </a:xfrm>
          <a:prstGeom prst="rect">
            <a:avLst/>
          </a:prstGeom>
          <a:noFill/>
          <a:ln>
            <a:noFill/>
          </a:ln>
        </p:spPr>
      </p:pic>
      <p:sp>
        <p:nvSpPr>
          <p:cNvPr id="266" name="Google Shape;266;g24a06522f41_0_43"/>
          <p:cNvSpPr txBox="1"/>
          <p:nvPr>
            <p:ph type="title"/>
          </p:nvPr>
        </p:nvSpPr>
        <p:spPr>
          <a:xfrm>
            <a:off x="912625" y="37822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solidFill>
                  <a:schemeClr val="lt1"/>
                </a:solidFill>
              </a:rPr>
              <a:t>Objective 1 results</a:t>
            </a:r>
            <a:endParaRPr b="1" sz="2000">
              <a:solidFill>
                <a:schemeClr val="lt1"/>
              </a:solidFill>
            </a:endParaRPr>
          </a:p>
        </p:txBody>
      </p:sp>
      <p:sp>
        <p:nvSpPr>
          <p:cNvPr id="267" name="Google Shape;267;g24a06522f41_0_43"/>
          <p:cNvSpPr txBox="1"/>
          <p:nvPr>
            <p:ph type="title"/>
          </p:nvPr>
        </p:nvSpPr>
        <p:spPr>
          <a:xfrm>
            <a:off x="998875" y="4124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1300">
                <a:solidFill>
                  <a:schemeClr val="lt1"/>
                </a:solidFill>
              </a:rPr>
              <a:t>48 projections of sagittal-coronal planes with 30ms interval</a:t>
            </a:r>
            <a:endParaRPr b="1" sz="13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72" name="Shape 272"/>
        <p:cNvGrpSpPr/>
        <p:nvPr/>
      </p:nvGrpSpPr>
      <p:grpSpPr>
        <a:xfrm>
          <a:off x="0" y="0"/>
          <a:ext cx="0" cy="0"/>
          <a:chOff x="0" y="0"/>
          <a:chExt cx="0" cy="0"/>
        </a:xfrm>
      </p:grpSpPr>
      <p:sp>
        <p:nvSpPr>
          <p:cNvPr id="273" name="Google Shape;273;g24a06522f41_0_74"/>
          <p:cNvSpPr txBox="1"/>
          <p:nvPr>
            <p:ph type="title"/>
          </p:nvPr>
        </p:nvSpPr>
        <p:spPr>
          <a:xfrm>
            <a:off x="1228200" y="624100"/>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Objective 2 results</a:t>
            </a:r>
            <a:endParaRPr b="1" sz="2000"/>
          </a:p>
        </p:txBody>
      </p:sp>
      <p:sp>
        <p:nvSpPr>
          <p:cNvPr id="274" name="Google Shape;274;g24a06522f41_0_74"/>
          <p:cNvSpPr txBox="1"/>
          <p:nvPr>
            <p:ph idx="1" type="body"/>
          </p:nvPr>
        </p:nvSpPr>
        <p:spPr>
          <a:xfrm>
            <a:off x="984925" y="1830650"/>
            <a:ext cx="7058400" cy="2567400"/>
          </a:xfrm>
          <a:prstGeom prst="rect">
            <a:avLst/>
          </a:prstGeom>
          <a:noFill/>
          <a:ln>
            <a:noFill/>
          </a:ln>
        </p:spPr>
        <p:txBody>
          <a:bodyPr anchorCtr="0" anchor="t" bIns="0" lIns="0" spcFirstLastPara="1" rIns="0" wrap="square" tIns="0">
            <a:normAutofit/>
          </a:bodyPr>
          <a:lstStyle/>
          <a:p>
            <a:pPr indent="-325437" lvl="0" marL="457200" rtl="0" algn="l">
              <a:lnSpc>
                <a:spcPct val="100000"/>
              </a:lnSpc>
              <a:spcBef>
                <a:spcPts val="0"/>
              </a:spcBef>
              <a:spcAft>
                <a:spcPts val="0"/>
              </a:spcAft>
              <a:buSzPts val="1525"/>
              <a:buChar char="-"/>
            </a:pPr>
            <a:r>
              <a:t/>
            </a:r>
            <a:endParaRPr sz="1525"/>
          </a:p>
        </p:txBody>
      </p:sp>
      <p:sp>
        <p:nvSpPr>
          <p:cNvPr id="275" name="Google Shape;275;g24a06522f41_0_74"/>
          <p:cNvSpPr txBox="1"/>
          <p:nvPr>
            <p:ph idx="12" type="sldNum"/>
          </p:nvPr>
        </p:nvSpPr>
        <p:spPr>
          <a:xfrm>
            <a:off x="8595296" y="44274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pic>
        <p:nvPicPr>
          <p:cNvPr id="276" name="Google Shape;276;g24a06522f41_0_74"/>
          <p:cNvPicPr preferRelativeResize="0"/>
          <p:nvPr/>
        </p:nvPicPr>
        <p:blipFill>
          <a:blip r:embed="rId3">
            <a:alphaModFix/>
          </a:blip>
          <a:stretch>
            <a:fillRect/>
          </a:stretch>
        </p:blipFill>
        <p:spPr>
          <a:xfrm>
            <a:off x="1352224" y="1830650"/>
            <a:ext cx="6439549" cy="2811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81" name="Shape 281"/>
        <p:cNvGrpSpPr/>
        <p:nvPr/>
      </p:nvGrpSpPr>
      <p:grpSpPr>
        <a:xfrm>
          <a:off x="0" y="0"/>
          <a:ext cx="0" cy="0"/>
          <a:chOff x="0" y="0"/>
          <a:chExt cx="0" cy="0"/>
        </a:xfrm>
      </p:grpSpPr>
      <p:sp>
        <p:nvSpPr>
          <p:cNvPr id="282" name="Google Shape;282;g24a06522f41_0_91"/>
          <p:cNvSpPr txBox="1"/>
          <p:nvPr>
            <p:ph type="title"/>
          </p:nvPr>
        </p:nvSpPr>
        <p:spPr>
          <a:xfrm>
            <a:off x="1228200" y="706050"/>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Objective 2 results</a:t>
            </a:r>
            <a:endParaRPr b="1" sz="2000"/>
          </a:p>
        </p:txBody>
      </p:sp>
      <p:sp>
        <p:nvSpPr>
          <p:cNvPr id="283" name="Google Shape;283;g24a06522f41_0_91"/>
          <p:cNvSpPr txBox="1"/>
          <p:nvPr>
            <p:ph idx="1" type="body"/>
          </p:nvPr>
        </p:nvSpPr>
        <p:spPr>
          <a:xfrm>
            <a:off x="984925" y="1830650"/>
            <a:ext cx="7058400" cy="2567400"/>
          </a:xfrm>
          <a:prstGeom prst="rect">
            <a:avLst/>
          </a:prstGeom>
          <a:noFill/>
          <a:ln>
            <a:noFill/>
          </a:ln>
        </p:spPr>
        <p:txBody>
          <a:bodyPr anchorCtr="0" anchor="t" bIns="0" lIns="0" spcFirstLastPara="1" rIns="0" wrap="square" tIns="0">
            <a:normAutofit/>
          </a:bodyPr>
          <a:lstStyle/>
          <a:p>
            <a:pPr indent="-325437" lvl="0" marL="457200" rtl="0" algn="l">
              <a:lnSpc>
                <a:spcPct val="100000"/>
              </a:lnSpc>
              <a:spcBef>
                <a:spcPts val="0"/>
              </a:spcBef>
              <a:spcAft>
                <a:spcPts val="0"/>
              </a:spcAft>
              <a:buSzPts val="1525"/>
              <a:buChar char="-"/>
            </a:pPr>
            <a:r>
              <a:t/>
            </a:r>
            <a:endParaRPr sz="1525"/>
          </a:p>
        </p:txBody>
      </p:sp>
      <p:sp>
        <p:nvSpPr>
          <p:cNvPr id="284" name="Google Shape;284;g24a06522f41_0_91"/>
          <p:cNvSpPr txBox="1"/>
          <p:nvPr>
            <p:ph idx="12" type="sldNum"/>
          </p:nvPr>
        </p:nvSpPr>
        <p:spPr>
          <a:xfrm>
            <a:off x="8595296" y="44274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pic>
        <p:nvPicPr>
          <p:cNvPr id="285" name="Google Shape;285;g24a06522f41_0_91"/>
          <p:cNvPicPr preferRelativeResize="0"/>
          <p:nvPr/>
        </p:nvPicPr>
        <p:blipFill>
          <a:blip r:embed="rId3">
            <a:alphaModFix/>
          </a:blip>
          <a:stretch>
            <a:fillRect/>
          </a:stretch>
        </p:blipFill>
        <p:spPr>
          <a:xfrm>
            <a:off x="1457325" y="1870075"/>
            <a:ext cx="6229350" cy="2076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290" name="Shape 290"/>
        <p:cNvGrpSpPr/>
        <p:nvPr/>
      </p:nvGrpSpPr>
      <p:grpSpPr>
        <a:xfrm>
          <a:off x="0" y="0"/>
          <a:ext cx="0" cy="0"/>
          <a:chOff x="0" y="0"/>
          <a:chExt cx="0" cy="0"/>
        </a:xfrm>
      </p:grpSpPr>
      <p:sp>
        <p:nvSpPr>
          <p:cNvPr id="291" name="Google Shape;291;g24a06522f41_0_100"/>
          <p:cNvSpPr txBox="1"/>
          <p:nvPr>
            <p:ph type="title"/>
          </p:nvPr>
        </p:nvSpPr>
        <p:spPr>
          <a:xfrm>
            <a:off x="1323325" y="433950"/>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Objective 2 results</a:t>
            </a:r>
            <a:endParaRPr b="1" sz="2000"/>
          </a:p>
        </p:txBody>
      </p:sp>
      <p:sp>
        <p:nvSpPr>
          <p:cNvPr id="292" name="Google Shape;292;g24a06522f41_0_100"/>
          <p:cNvSpPr txBox="1"/>
          <p:nvPr>
            <p:ph idx="1" type="body"/>
          </p:nvPr>
        </p:nvSpPr>
        <p:spPr>
          <a:xfrm>
            <a:off x="984925" y="1830650"/>
            <a:ext cx="7058400" cy="25674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t/>
            </a:r>
            <a:endParaRPr sz="1525"/>
          </a:p>
        </p:txBody>
      </p:sp>
      <p:sp>
        <p:nvSpPr>
          <p:cNvPr id="293" name="Google Shape;293;g24a06522f41_0_100"/>
          <p:cNvSpPr txBox="1"/>
          <p:nvPr>
            <p:ph idx="12" type="sldNum"/>
          </p:nvPr>
        </p:nvSpPr>
        <p:spPr>
          <a:xfrm>
            <a:off x="8595296" y="44274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pic>
        <p:nvPicPr>
          <p:cNvPr id="294" name="Google Shape;294;g24a06522f41_0_100"/>
          <p:cNvPicPr preferRelativeResize="0"/>
          <p:nvPr/>
        </p:nvPicPr>
        <p:blipFill>
          <a:blip r:embed="rId3">
            <a:alphaModFix/>
          </a:blip>
          <a:stretch>
            <a:fillRect/>
          </a:stretch>
        </p:blipFill>
        <p:spPr>
          <a:xfrm>
            <a:off x="984924" y="1433250"/>
            <a:ext cx="7368900" cy="31309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9b883420c8_0_246"/>
          <p:cNvSpPr txBox="1"/>
          <p:nvPr>
            <p:ph type="ctrTitle"/>
          </p:nvPr>
        </p:nvSpPr>
        <p:spPr>
          <a:xfrm>
            <a:off x="685800" y="1597821"/>
            <a:ext cx="7772400" cy="11025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2025"/>
              <a:buNone/>
            </a:pPr>
            <a:r>
              <a:rPr b="1" lang="es-ES" sz="3000"/>
              <a:t>Conclusions</a:t>
            </a:r>
            <a:endParaRPr b="1" sz="3000"/>
          </a:p>
        </p:txBody>
      </p:sp>
      <p:sp>
        <p:nvSpPr>
          <p:cNvPr id="301" name="Google Shape;301;g19b883420c8_0_246"/>
          <p:cNvSpPr txBox="1"/>
          <p:nvPr>
            <p:ph idx="1" type="subTitle"/>
          </p:nvPr>
        </p:nvSpPr>
        <p:spPr>
          <a:xfrm>
            <a:off x="1371600" y="2914650"/>
            <a:ext cx="6400800" cy="13146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225"/>
              </a:spcBef>
              <a:spcAft>
                <a:spcPts val="0"/>
              </a:spcAft>
              <a:buSzPts val="1125"/>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g19b883420c8_0_222"/>
          <p:cNvSpPr txBox="1"/>
          <p:nvPr>
            <p:ph type="ctrTitle"/>
          </p:nvPr>
        </p:nvSpPr>
        <p:spPr>
          <a:xfrm>
            <a:off x="685800" y="1597821"/>
            <a:ext cx="7772400" cy="11025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2025"/>
              <a:buNone/>
            </a:pPr>
            <a:r>
              <a:rPr b="1" lang="es-ES" sz="3000"/>
              <a:t>Introduction</a:t>
            </a:r>
            <a:endParaRPr b="1" sz="3000"/>
          </a:p>
        </p:txBody>
      </p:sp>
      <p:sp>
        <p:nvSpPr>
          <p:cNvPr id="58" name="Google Shape;58;g19b883420c8_0_222"/>
          <p:cNvSpPr txBox="1"/>
          <p:nvPr>
            <p:ph idx="1" type="subTitle"/>
          </p:nvPr>
        </p:nvSpPr>
        <p:spPr>
          <a:xfrm>
            <a:off x="1371600" y="2914650"/>
            <a:ext cx="6400800" cy="13146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225"/>
              </a:spcBef>
              <a:spcAft>
                <a:spcPts val="0"/>
              </a:spcAft>
              <a:buSzPts val="1125"/>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306" name="Shape 306"/>
        <p:cNvGrpSpPr/>
        <p:nvPr/>
      </p:nvGrpSpPr>
      <p:grpSpPr>
        <a:xfrm>
          <a:off x="0" y="0"/>
          <a:ext cx="0" cy="0"/>
          <a:chOff x="0" y="0"/>
          <a:chExt cx="0" cy="0"/>
        </a:xfrm>
      </p:grpSpPr>
      <p:sp>
        <p:nvSpPr>
          <p:cNvPr id="307" name="Google Shape;307;g1c6ecbac70d_0_101"/>
          <p:cNvSpPr txBox="1"/>
          <p:nvPr>
            <p:ph idx="1" type="body"/>
          </p:nvPr>
        </p:nvSpPr>
        <p:spPr>
          <a:xfrm>
            <a:off x="1303800" y="1990050"/>
            <a:ext cx="7030500" cy="2541600"/>
          </a:xfrm>
          <a:prstGeom prst="rect">
            <a:avLst/>
          </a:prstGeom>
          <a:noFill/>
          <a:ln>
            <a:noFill/>
          </a:ln>
        </p:spPr>
        <p:txBody>
          <a:bodyPr anchorCtr="0" anchor="t" bIns="0" lIns="0" spcFirstLastPara="1" rIns="0" wrap="square" tIns="0">
            <a:normAutofit fontScale="85000"/>
          </a:bodyPr>
          <a:lstStyle/>
          <a:p>
            <a:pPr indent="-309562" lvl="0" marL="457200" rtl="0" algn="l">
              <a:lnSpc>
                <a:spcPct val="150000"/>
              </a:lnSpc>
              <a:spcBef>
                <a:spcPts val="0"/>
              </a:spcBef>
              <a:spcAft>
                <a:spcPts val="0"/>
              </a:spcAft>
              <a:buSzPct val="100000"/>
              <a:buChar char="-"/>
            </a:pPr>
            <a:r>
              <a:rPr b="1" lang="es-ES" sz="1500"/>
              <a:t>Valuable insights</a:t>
            </a:r>
            <a:r>
              <a:rPr lang="es-ES" sz="1500"/>
              <a:t>: Gained insights into the complexities associated with working with DICOM data</a:t>
            </a:r>
            <a:endParaRPr sz="1500"/>
          </a:p>
          <a:p>
            <a:pPr indent="-309562" lvl="0" marL="457200" rtl="0" algn="l">
              <a:lnSpc>
                <a:spcPct val="150000"/>
              </a:lnSpc>
              <a:spcBef>
                <a:spcPts val="0"/>
              </a:spcBef>
              <a:spcAft>
                <a:spcPts val="0"/>
              </a:spcAft>
              <a:buSzPct val="100000"/>
              <a:buChar char="-"/>
            </a:pPr>
            <a:r>
              <a:rPr b="1" lang="es-ES" sz="1500"/>
              <a:t>Contribution to technical skills</a:t>
            </a:r>
            <a:r>
              <a:rPr lang="es-ES" sz="1500"/>
              <a:t>: Enhanced technical skills in medical imaging techniques</a:t>
            </a:r>
            <a:endParaRPr b="1" sz="1500"/>
          </a:p>
          <a:p>
            <a:pPr indent="-309562" lvl="0" marL="457200" rtl="0" algn="l">
              <a:lnSpc>
                <a:spcPct val="150000"/>
              </a:lnSpc>
              <a:spcBef>
                <a:spcPts val="0"/>
              </a:spcBef>
              <a:spcAft>
                <a:spcPts val="0"/>
              </a:spcAft>
              <a:buSzPct val="100000"/>
              <a:buChar char="-"/>
            </a:pPr>
            <a:r>
              <a:rPr b="1" lang="es-ES" sz="1500"/>
              <a:t>Challenges</a:t>
            </a:r>
            <a:r>
              <a:rPr lang="es-ES" sz="1500"/>
              <a:t>: Understanding DCM files, long computation time for coregistration, and initially unclear project objectives</a:t>
            </a:r>
            <a:endParaRPr sz="1500"/>
          </a:p>
          <a:p>
            <a:pPr indent="-309562" lvl="0" marL="457200" rtl="0" algn="l">
              <a:lnSpc>
                <a:spcPct val="150000"/>
              </a:lnSpc>
              <a:spcBef>
                <a:spcPts val="0"/>
              </a:spcBef>
              <a:spcAft>
                <a:spcPts val="0"/>
              </a:spcAft>
              <a:buSzPct val="100000"/>
              <a:buChar char="-"/>
            </a:pPr>
            <a:r>
              <a:rPr b="1" lang="es-ES" sz="1500"/>
              <a:t>Overcame challenges</a:t>
            </a:r>
            <a:r>
              <a:rPr lang="es-ES" sz="1500"/>
              <a:t>: Through persistent efforts and learning from previous lab activities</a:t>
            </a:r>
            <a:endParaRPr sz="1500"/>
          </a:p>
          <a:p>
            <a:pPr indent="-309562" lvl="0" marL="457200" rtl="0" algn="l">
              <a:lnSpc>
                <a:spcPct val="150000"/>
              </a:lnSpc>
              <a:spcBef>
                <a:spcPts val="0"/>
              </a:spcBef>
              <a:spcAft>
                <a:spcPts val="0"/>
              </a:spcAft>
              <a:buSzPct val="100000"/>
              <a:buChar char="-"/>
            </a:pPr>
            <a:r>
              <a:rPr lang="es-ES" sz="1500"/>
              <a:t>The project was</a:t>
            </a:r>
            <a:r>
              <a:rPr b="1" lang="es-ES" sz="1500"/>
              <a:t> enjoyable</a:t>
            </a:r>
            <a:r>
              <a:rPr lang="es-ES" sz="1500"/>
              <a:t> and engaging</a:t>
            </a:r>
            <a:endParaRPr sz="1500"/>
          </a:p>
          <a:p>
            <a:pPr indent="0" lvl="0" marL="0" rtl="0" algn="l">
              <a:lnSpc>
                <a:spcPct val="150000"/>
              </a:lnSpc>
              <a:spcBef>
                <a:spcPts val="0"/>
              </a:spcBef>
              <a:spcAft>
                <a:spcPts val="0"/>
              </a:spcAft>
              <a:buNone/>
            </a:pPr>
            <a:r>
              <a:t/>
            </a:r>
            <a:endParaRPr sz="1500"/>
          </a:p>
        </p:txBody>
      </p:sp>
      <p:sp>
        <p:nvSpPr>
          <p:cNvPr id="308" name="Google Shape;308;g1c6ecbac70d_0_101"/>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Highlights</a:t>
            </a:r>
            <a:r>
              <a:rPr b="1" lang="es-ES" sz="2000"/>
              <a:t> of the Project</a:t>
            </a:r>
            <a:endParaRPr b="1" sz="2000"/>
          </a:p>
        </p:txBody>
      </p:sp>
      <p:sp>
        <p:nvSpPr>
          <p:cNvPr id="309" name="Google Shape;309;g1c6ecbac70d_0_101"/>
          <p:cNvSpPr txBox="1"/>
          <p:nvPr>
            <p:ph idx="12" type="sldNum"/>
          </p:nvPr>
        </p:nvSpPr>
        <p:spPr>
          <a:xfrm>
            <a:off x="8595296" y="445317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7"/>
          <p:cNvSpPr txBox="1"/>
          <p:nvPr>
            <p:ph type="title"/>
          </p:nvPr>
        </p:nvSpPr>
        <p:spPr>
          <a:xfrm>
            <a:off x="431550" y="2031710"/>
            <a:ext cx="8229600" cy="1689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0" lang="es-ES" sz="3000"/>
              <a:t>Source code:</a:t>
            </a:r>
            <a:endParaRPr b="0" sz="3000"/>
          </a:p>
          <a:p>
            <a:pPr indent="0" lvl="0" marL="0" rtl="0" algn="ctr">
              <a:lnSpc>
                <a:spcPct val="100000"/>
              </a:lnSpc>
              <a:spcBef>
                <a:spcPts val="0"/>
              </a:spcBef>
              <a:spcAft>
                <a:spcPts val="0"/>
              </a:spcAft>
              <a:buClr>
                <a:schemeClr val="lt1"/>
              </a:buClr>
              <a:buSzPts val="4400"/>
              <a:buFont typeface="Arial"/>
              <a:buNone/>
            </a:pPr>
            <a:r>
              <a:rPr lang="es-ES" sz="2400"/>
              <a:t>https://github.com/realr3fo/medical_imaging</a:t>
            </a:r>
            <a:endParaRPr sz="2400"/>
          </a:p>
        </p:txBody>
      </p:sp>
      <p:sp>
        <p:nvSpPr>
          <p:cNvPr id="315" name="Google Shape;315;p7"/>
          <p:cNvSpPr txBox="1"/>
          <p:nvPr>
            <p:ph idx="12" type="sldNum"/>
          </p:nvPr>
        </p:nvSpPr>
        <p:spPr>
          <a:xfrm>
            <a:off x="9144009" y="4680601"/>
            <a:ext cx="548700" cy="3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320" name="Shape 320"/>
        <p:cNvGrpSpPr/>
        <p:nvPr/>
      </p:nvGrpSpPr>
      <p:grpSpPr>
        <a:xfrm>
          <a:off x="0" y="0"/>
          <a:ext cx="0" cy="0"/>
          <a:chOff x="0" y="0"/>
          <a:chExt cx="0" cy="0"/>
        </a:xfrm>
      </p:grpSpPr>
      <p:sp>
        <p:nvSpPr>
          <p:cNvPr id="321" name="Google Shape;321;g1e2e60af03c_0_37"/>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Bibliography</a:t>
            </a:r>
            <a:endParaRPr b="1" sz="2000"/>
          </a:p>
        </p:txBody>
      </p:sp>
      <p:sp>
        <p:nvSpPr>
          <p:cNvPr id="322" name="Google Shape;322;g1e2e60af03c_0_37"/>
          <p:cNvSpPr txBox="1"/>
          <p:nvPr>
            <p:ph idx="1" type="body"/>
          </p:nvPr>
        </p:nvSpPr>
        <p:spPr>
          <a:xfrm>
            <a:off x="1303800" y="1990050"/>
            <a:ext cx="7030500" cy="2541600"/>
          </a:xfrm>
          <a:prstGeom prst="rect">
            <a:avLst/>
          </a:prstGeom>
          <a:noFill/>
          <a:ln>
            <a:noFill/>
          </a:ln>
        </p:spPr>
        <p:txBody>
          <a:bodyPr anchorCtr="0" anchor="t" bIns="0" lIns="0" spcFirstLastPara="1" rIns="0" wrap="square" tIns="0">
            <a:normAutofit/>
          </a:bodyPr>
          <a:lstStyle/>
          <a:p>
            <a:pPr indent="-304800" lvl="0" marL="457200" rtl="0" algn="l">
              <a:lnSpc>
                <a:spcPct val="150000"/>
              </a:lnSpc>
              <a:spcBef>
                <a:spcPts val="0"/>
              </a:spcBef>
              <a:spcAft>
                <a:spcPts val="0"/>
              </a:spcAft>
              <a:buSzPts val="1200"/>
              <a:buChar char="-"/>
            </a:pPr>
            <a:r>
              <a:rPr lang="es-ES" sz="1200"/>
              <a:t>https://wiki.cancerimagingarchive.net/pages/viewpage.action?pageId=70230229</a:t>
            </a:r>
            <a:endParaRPr sz="1200"/>
          </a:p>
          <a:p>
            <a:pPr indent="-304800" lvl="0" marL="457200" rtl="0" algn="l">
              <a:lnSpc>
                <a:spcPct val="150000"/>
              </a:lnSpc>
              <a:spcBef>
                <a:spcPts val="0"/>
              </a:spcBef>
              <a:spcAft>
                <a:spcPts val="0"/>
              </a:spcAft>
              <a:buSzPts val="1200"/>
              <a:buChar char="-"/>
            </a:pPr>
            <a:r>
              <a:rPr lang="es-ES" sz="1200"/>
              <a:t>https://pydicom.github.io/pydicom/stable/auto examples/index.html</a:t>
            </a:r>
            <a:endParaRPr sz="1200"/>
          </a:p>
          <a:p>
            <a:pPr indent="-304800" lvl="0" marL="457200" rtl="0" algn="l">
              <a:lnSpc>
                <a:spcPct val="150000"/>
              </a:lnSpc>
              <a:spcBef>
                <a:spcPts val="0"/>
              </a:spcBef>
              <a:spcAft>
                <a:spcPts val="0"/>
              </a:spcAft>
              <a:buSzPts val="1200"/>
              <a:buChar char="-"/>
            </a:pPr>
            <a:r>
              <a:rPr lang="es-ES" sz="1200"/>
              <a:t>https://mscipio.github.io/post/read dicom files in python/</a:t>
            </a:r>
            <a:endParaRPr sz="1200"/>
          </a:p>
        </p:txBody>
      </p:sp>
      <p:sp>
        <p:nvSpPr>
          <p:cNvPr id="323" name="Google Shape;323;g1e2e60af03c_0_37"/>
          <p:cNvSpPr txBox="1"/>
          <p:nvPr>
            <p:ph idx="12" type="sldNum"/>
          </p:nvPr>
        </p:nvSpPr>
        <p:spPr>
          <a:xfrm>
            <a:off x="8595296" y="445317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63" name="Shape 63"/>
        <p:cNvGrpSpPr/>
        <p:nvPr/>
      </p:nvGrpSpPr>
      <p:grpSpPr>
        <a:xfrm>
          <a:off x="0" y="0"/>
          <a:ext cx="0" cy="0"/>
          <a:chOff x="0" y="0"/>
          <a:chExt cx="0" cy="0"/>
        </a:xfrm>
      </p:grpSpPr>
      <p:sp>
        <p:nvSpPr>
          <p:cNvPr id="64" name="Google Shape;64;g1c6ecbac70d_0_83"/>
          <p:cNvSpPr txBox="1"/>
          <p:nvPr>
            <p:ph idx="1" type="body"/>
          </p:nvPr>
        </p:nvSpPr>
        <p:spPr>
          <a:xfrm>
            <a:off x="1303800" y="1990050"/>
            <a:ext cx="7030500" cy="2541600"/>
          </a:xfrm>
          <a:prstGeom prst="rect">
            <a:avLst/>
          </a:prstGeom>
          <a:noFill/>
          <a:ln>
            <a:noFill/>
          </a:ln>
        </p:spPr>
        <p:txBody>
          <a:bodyPr anchorCtr="0" anchor="t" bIns="0" lIns="0" spcFirstLastPara="1" rIns="0" wrap="square" tIns="0">
            <a:normAutofit/>
          </a:bodyPr>
          <a:lstStyle/>
          <a:p>
            <a:pPr indent="-323850" lvl="0" marL="457200" rtl="0" algn="l">
              <a:lnSpc>
                <a:spcPct val="150000"/>
              </a:lnSpc>
              <a:spcBef>
                <a:spcPts val="0"/>
              </a:spcBef>
              <a:spcAft>
                <a:spcPts val="0"/>
              </a:spcAft>
              <a:buSzPts val="1500"/>
              <a:buChar char="-"/>
            </a:pPr>
            <a:r>
              <a:rPr lang="es-ES" sz="1500"/>
              <a:t>Load, visualize, and perform coregistration of DICOM images</a:t>
            </a:r>
            <a:endParaRPr sz="1500"/>
          </a:p>
          <a:p>
            <a:pPr indent="-323850" lvl="0" marL="457200" rtl="0" algn="l">
              <a:lnSpc>
                <a:spcPct val="150000"/>
              </a:lnSpc>
              <a:spcBef>
                <a:spcPts val="0"/>
              </a:spcBef>
              <a:spcAft>
                <a:spcPts val="0"/>
              </a:spcAft>
              <a:buSzPts val="1500"/>
              <a:buChar char="-"/>
            </a:pPr>
            <a:r>
              <a:rPr lang="es-ES" sz="1500"/>
              <a:t>Focus on the HCC-TACE-Seg dataset of a certain assigned patient</a:t>
            </a:r>
            <a:endParaRPr sz="1500"/>
          </a:p>
          <a:p>
            <a:pPr indent="-323850" lvl="0" marL="457200" rtl="0" algn="l">
              <a:lnSpc>
                <a:spcPct val="150000"/>
              </a:lnSpc>
              <a:spcBef>
                <a:spcPts val="0"/>
              </a:spcBef>
              <a:spcAft>
                <a:spcPts val="0"/>
              </a:spcAft>
              <a:buSzPts val="1500"/>
              <a:buChar char="-"/>
            </a:pPr>
            <a:r>
              <a:rPr lang="es-ES" sz="1500"/>
              <a:t>Use PyDicom to load DICOM images and rearrange pixel arrays based on relevant headers</a:t>
            </a:r>
            <a:endParaRPr sz="1500"/>
          </a:p>
          <a:p>
            <a:pPr indent="-323850" lvl="0" marL="457200" rtl="0" algn="l">
              <a:lnSpc>
                <a:spcPct val="150000"/>
              </a:lnSpc>
              <a:spcBef>
                <a:spcPts val="0"/>
              </a:spcBef>
              <a:spcAft>
                <a:spcPts val="0"/>
              </a:spcAft>
              <a:buSzPts val="1500"/>
              <a:buChar char="-"/>
            </a:pPr>
            <a:r>
              <a:rPr lang="es-ES" sz="1500"/>
              <a:t>Create an animation showcasing a rotating Maximum Intensity Projection on the coronal-sagittal planes with segmentation shown</a:t>
            </a:r>
            <a:endParaRPr sz="1500"/>
          </a:p>
        </p:txBody>
      </p:sp>
      <p:sp>
        <p:nvSpPr>
          <p:cNvPr id="65" name="Google Shape;65;g1c6ecbac70d_0_83"/>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Objective 1 of the project</a:t>
            </a:r>
            <a:endParaRPr b="1" sz="2000"/>
          </a:p>
        </p:txBody>
      </p:sp>
      <p:sp>
        <p:nvSpPr>
          <p:cNvPr id="66" name="Google Shape;66;g1c6ecbac70d_0_83"/>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71" name="Shape 71"/>
        <p:cNvGrpSpPr/>
        <p:nvPr/>
      </p:nvGrpSpPr>
      <p:grpSpPr>
        <a:xfrm>
          <a:off x="0" y="0"/>
          <a:ext cx="0" cy="0"/>
          <a:chOff x="0" y="0"/>
          <a:chExt cx="0" cy="0"/>
        </a:xfrm>
      </p:grpSpPr>
      <p:sp>
        <p:nvSpPr>
          <p:cNvPr id="72" name="Google Shape;72;g24a06522f41_0_8"/>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Objective 2 of the project</a:t>
            </a:r>
            <a:endParaRPr b="1" sz="2000"/>
          </a:p>
        </p:txBody>
      </p:sp>
      <p:sp>
        <p:nvSpPr>
          <p:cNvPr id="73" name="Google Shape;73;g24a06522f41_0_8"/>
          <p:cNvSpPr txBox="1"/>
          <p:nvPr>
            <p:ph idx="1" type="body"/>
          </p:nvPr>
        </p:nvSpPr>
        <p:spPr>
          <a:xfrm>
            <a:off x="1303800" y="1990050"/>
            <a:ext cx="7030500" cy="2541600"/>
          </a:xfrm>
          <a:prstGeom prst="rect">
            <a:avLst/>
          </a:prstGeom>
          <a:noFill/>
          <a:ln>
            <a:noFill/>
          </a:ln>
        </p:spPr>
        <p:txBody>
          <a:bodyPr anchorCtr="0" anchor="t" bIns="0" lIns="0" spcFirstLastPara="1" rIns="0" wrap="square" tIns="0">
            <a:normAutofit/>
          </a:bodyPr>
          <a:lstStyle/>
          <a:p>
            <a:pPr indent="-323850" lvl="0" marL="457200" rtl="0" algn="l">
              <a:lnSpc>
                <a:spcPct val="150000"/>
              </a:lnSpc>
              <a:spcBef>
                <a:spcPts val="0"/>
              </a:spcBef>
              <a:spcAft>
                <a:spcPts val="0"/>
              </a:spcAft>
              <a:buSzPts val="1500"/>
              <a:buChar char="-"/>
            </a:pPr>
            <a:r>
              <a:rPr lang="es-ES" sz="1500"/>
              <a:t>Implement coregistration of images using landmarks or a custom similarity measure without external libraries using a brain CT-scan dataset</a:t>
            </a:r>
            <a:endParaRPr sz="1500"/>
          </a:p>
          <a:p>
            <a:pPr indent="-323850" lvl="0" marL="457200" rtl="0" algn="l">
              <a:lnSpc>
                <a:spcPct val="150000"/>
              </a:lnSpc>
              <a:spcBef>
                <a:spcPts val="0"/>
              </a:spcBef>
              <a:spcAft>
                <a:spcPts val="0"/>
              </a:spcAft>
              <a:buSzPts val="1500"/>
              <a:buChar char="-"/>
            </a:pPr>
            <a:r>
              <a:rPr lang="es-ES" sz="1500"/>
              <a:t>Visualize the Thalamus region in the input image space</a:t>
            </a:r>
            <a:endParaRPr sz="1500"/>
          </a:p>
          <a:p>
            <a:pPr indent="-323850" lvl="0" marL="457200" rtl="0" algn="l">
              <a:lnSpc>
                <a:spcPct val="150000"/>
              </a:lnSpc>
              <a:spcBef>
                <a:spcPts val="0"/>
              </a:spcBef>
              <a:spcAft>
                <a:spcPts val="0"/>
              </a:spcAft>
              <a:buSzPts val="1500"/>
              <a:buChar char="-"/>
            </a:pPr>
            <a:r>
              <a:rPr lang="es-ES" sz="1500"/>
              <a:t>Contribute to efficient loading, visualization, and coregistration of DICOM images for enhanced understanding and analysis of medical imaging data</a:t>
            </a:r>
            <a:endParaRPr sz="1500"/>
          </a:p>
        </p:txBody>
      </p:sp>
      <p:sp>
        <p:nvSpPr>
          <p:cNvPr id="74" name="Google Shape;74;g24a06522f41_0_8"/>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19b883420c8_0_228"/>
          <p:cNvSpPr txBox="1"/>
          <p:nvPr>
            <p:ph type="ctrTitle"/>
          </p:nvPr>
        </p:nvSpPr>
        <p:spPr>
          <a:xfrm>
            <a:off x="685800" y="1597821"/>
            <a:ext cx="7772400" cy="11025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2025"/>
              <a:buNone/>
            </a:pPr>
            <a:r>
              <a:rPr b="1" lang="es-ES" sz="3000"/>
              <a:t>Data Description</a:t>
            </a:r>
            <a:endParaRPr b="1" sz="3000"/>
          </a:p>
        </p:txBody>
      </p:sp>
      <p:sp>
        <p:nvSpPr>
          <p:cNvPr id="81" name="Google Shape;81;g19b883420c8_0_228"/>
          <p:cNvSpPr txBox="1"/>
          <p:nvPr>
            <p:ph idx="1" type="subTitle"/>
          </p:nvPr>
        </p:nvSpPr>
        <p:spPr>
          <a:xfrm>
            <a:off x="1371600" y="2914650"/>
            <a:ext cx="6400800" cy="13146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225"/>
              </a:spcBef>
              <a:spcAft>
                <a:spcPts val="0"/>
              </a:spcAft>
              <a:buSzPts val="1125"/>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86" name="Shape 86"/>
        <p:cNvGrpSpPr/>
        <p:nvPr/>
      </p:nvGrpSpPr>
      <p:grpSpPr>
        <a:xfrm>
          <a:off x="0" y="0"/>
          <a:ext cx="0" cy="0"/>
          <a:chOff x="0" y="0"/>
          <a:chExt cx="0" cy="0"/>
        </a:xfrm>
      </p:grpSpPr>
      <p:sp>
        <p:nvSpPr>
          <p:cNvPr id="87" name="Google Shape;87;g1c6ecbac70d_0_107"/>
          <p:cNvSpPr txBox="1"/>
          <p:nvPr>
            <p:ph idx="1" type="body"/>
          </p:nvPr>
        </p:nvSpPr>
        <p:spPr>
          <a:xfrm>
            <a:off x="1075200" y="1990050"/>
            <a:ext cx="6867300" cy="2541600"/>
          </a:xfrm>
          <a:prstGeom prst="rect">
            <a:avLst/>
          </a:prstGeom>
          <a:noFill/>
          <a:ln>
            <a:noFill/>
          </a:ln>
        </p:spPr>
        <p:txBody>
          <a:bodyPr anchorCtr="0" anchor="t" bIns="0" lIns="0" spcFirstLastPara="1" rIns="0" wrap="square" tIns="0">
            <a:normAutofit fontScale="92500" lnSpcReduction="20000"/>
          </a:bodyPr>
          <a:lstStyle/>
          <a:p>
            <a:pPr indent="-316706" lvl="0" marL="457200" rtl="0" algn="l">
              <a:lnSpc>
                <a:spcPct val="150000"/>
              </a:lnSpc>
              <a:spcBef>
                <a:spcPts val="225"/>
              </a:spcBef>
              <a:spcAft>
                <a:spcPts val="0"/>
              </a:spcAft>
              <a:buSzPct val="100000"/>
              <a:buChar char="-"/>
            </a:pPr>
            <a:r>
              <a:rPr lang="es-ES" sz="1500"/>
              <a:t>Objective 1</a:t>
            </a:r>
            <a:r>
              <a:rPr lang="es-ES" sz="1500"/>
              <a:t>:</a:t>
            </a:r>
            <a:endParaRPr sz="1500"/>
          </a:p>
          <a:p>
            <a:pPr indent="-316706" lvl="1" marL="914400" rtl="0" algn="l">
              <a:lnSpc>
                <a:spcPct val="150000"/>
              </a:lnSpc>
              <a:spcBef>
                <a:spcPts val="0"/>
              </a:spcBef>
              <a:spcAft>
                <a:spcPts val="0"/>
              </a:spcAft>
              <a:buSzPct val="100000"/>
              <a:buChar char="-"/>
            </a:pPr>
            <a:r>
              <a:rPr lang="es-ES" sz="1500"/>
              <a:t>HCC-TACE-Seg is a dataset of hepatocellular carcinoma (HCC) cases.</a:t>
            </a:r>
            <a:endParaRPr sz="1500"/>
          </a:p>
          <a:p>
            <a:pPr indent="-316706" lvl="1" marL="914400" rtl="0" algn="l">
              <a:lnSpc>
                <a:spcPct val="150000"/>
              </a:lnSpc>
              <a:spcBef>
                <a:spcPts val="0"/>
              </a:spcBef>
              <a:spcAft>
                <a:spcPts val="0"/>
              </a:spcAft>
              <a:buSzPct val="100000"/>
              <a:buChar char="-"/>
            </a:pPr>
            <a:r>
              <a:rPr lang="es-ES" sz="1500"/>
              <a:t>It contains multimodality annotated cases with and without advanced imaging segmentation.</a:t>
            </a:r>
            <a:endParaRPr sz="1500"/>
          </a:p>
          <a:p>
            <a:pPr indent="-316706" lvl="0" marL="457200" rtl="0" algn="l">
              <a:lnSpc>
                <a:spcPct val="150000"/>
              </a:lnSpc>
              <a:spcBef>
                <a:spcPts val="0"/>
              </a:spcBef>
              <a:spcAft>
                <a:spcPts val="0"/>
              </a:spcAft>
              <a:buSzPct val="100000"/>
              <a:buChar char="-"/>
            </a:pPr>
            <a:r>
              <a:rPr lang="es-ES" sz="1500"/>
              <a:t>Objective 2:</a:t>
            </a:r>
            <a:endParaRPr sz="1500"/>
          </a:p>
          <a:p>
            <a:pPr indent="-316706" lvl="1" marL="914400" rtl="0" algn="l">
              <a:lnSpc>
                <a:spcPct val="150000"/>
              </a:lnSpc>
              <a:spcBef>
                <a:spcPts val="0"/>
              </a:spcBef>
              <a:spcAft>
                <a:spcPts val="0"/>
              </a:spcAft>
              <a:buSzPct val="100000"/>
              <a:buChar char="-"/>
            </a:pPr>
            <a:r>
              <a:rPr lang="es-ES" sz="1500"/>
              <a:t>Reference image:  icbm avg 152 t1 tal nlin symmetric VI (a standardized template image of a brain)</a:t>
            </a:r>
            <a:endParaRPr sz="1500"/>
          </a:p>
          <a:p>
            <a:pPr indent="-316706" lvl="1" marL="914400" rtl="0" algn="l">
              <a:lnSpc>
                <a:spcPct val="150000"/>
              </a:lnSpc>
              <a:spcBef>
                <a:spcPts val="0"/>
              </a:spcBef>
              <a:spcAft>
                <a:spcPts val="0"/>
              </a:spcAft>
              <a:buSzPct val="100000"/>
              <a:buChar char="-"/>
            </a:pPr>
            <a:r>
              <a:rPr lang="es-ES" sz="1500"/>
              <a:t>Input image: RM Brain 3D-SPGR (3D spoiled gradient-recalled image) </a:t>
            </a:r>
            <a:endParaRPr sz="1500"/>
          </a:p>
          <a:p>
            <a:pPr indent="-316706" lvl="1" marL="914400" rtl="0" algn="l">
              <a:lnSpc>
                <a:spcPct val="150000"/>
              </a:lnSpc>
              <a:spcBef>
                <a:spcPts val="0"/>
              </a:spcBef>
              <a:spcAft>
                <a:spcPts val="0"/>
              </a:spcAft>
              <a:buSzPct val="100000"/>
              <a:buChar char="-"/>
            </a:pPr>
            <a:r>
              <a:rPr lang="es-ES" sz="1500"/>
              <a:t>Mask image: AAL3_1mm (Automated Anatomical Labelling atlas)</a:t>
            </a:r>
            <a:endParaRPr sz="1500"/>
          </a:p>
        </p:txBody>
      </p:sp>
      <p:sp>
        <p:nvSpPr>
          <p:cNvPr id="88" name="Google Shape;88;g1c6ecbac70d_0_107"/>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The Dataset</a:t>
            </a:r>
            <a:endParaRPr b="1" sz="2000"/>
          </a:p>
        </p:txBody>
      </p:sp>
      <p:sp>
        <p:nvSpPr>
          <p:cNvPr id="89" name="Google Shape;89;g1c6ecbac70d_0_107"/>
          <p:cNvSpPr txBox="1"/>
          <p:nvPr>
            <p:ph idx="12" type="sldNum"/>
          </p:nvPr>
        </p:nvSpPr>
        <p:spPr>
          <a:xfrm>
            <a:off x="8595296" y="4440226"/>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19b883420c8_0_234"/>
          <p:cNvSpPr txBox="1"/>
          <p:nvPr>
            <p:ph type="ctrTitle"/>
          </p:nvPr>
        </p:nvSpPr>
        <p:spPr>
          <a:xfrm>
            <a:off x="685800" y="1597821"/>
            <a:ext cx="7772400" cy="11025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2025"/>
              <a:buNone/>
            </a:pPr>
            <a:r>
              <a:rPr b="1" lang="es-ES" sz="3000"/>
              <a:t>Implementation</a:t>
            </a:r>
            <a:endParaRPr b="1" sz="3000"/>
          </a:p>
        </p:txBody>
      </p:sp>
      <p:sp>
        <p:nvSpPr>
          <p:cNvPr id="96" name="Google Shape;96;g19b883420c8_0_234"/>
          <p:cNvSpPr txBox="1"/>
          <p:nvPr>
            <p:ph idx="1" type="subTitle"/>
          </p:nvPr>
        </p:nvSpPr>
        <p:spPr>
          <a:xfrm>
            <a:off x="1371600" y="2914650"/>
            <a:ext cx="6400800" cy="13146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225"/>
              </a:spcBef>
              <a:spcAft>
                <a:spcPts val="0"/>
              </a:spcAft>
              <a:buSzPts val="1125"/>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5BD"/>
        </a:solidFill>
      </p:bgPr>
    </p:bg>
    <p:spTree>
      <p:nvGrpSpPr>
        <p:cNvPr id="101" name="Shape 101"/>
        <p:cNvGrpSpPr/>
        <p:nvPr/>
      </p:nvGrpSpPr>
      <p:grpSpPr>
        <a:xfrm>
          <a:off x="0" y="0"/>
          <a:ext cx="0" cy="0"/>
          <a:chOff x="0" y="0"/>
          <a:chExt cx="0" cy="0"/>
        </a:xfrm>
      </p:grpSpPr>
      <p:sp>
        <p:nvSpPr>
          <p:cNvPr id="102" name="Google Shape;102;g1e2e60af03c_0_76"/>
          <p:cNvSpPr txBox="1"/>
          <p:nvPr>
            <p:ph idx="1" type="body"/>
          </p:nvPr>
        </p:nvSpPr>
        <p:spPr>
          <a:xfrm>
            <a:off x="1303800" y="1990050"/>
            <a:ext cx="7030500" cy="2542500"/>
          </a:xfrm>
          <a:prstGeom prst="rect">
            <a:avLst/>
          </a:prstGeom>
          <a:noFill/>
          <a:ln>
            <a:noFill/>
          </a:ln>
        </p:spPr>
        <p:txBody>
          <a:bodyPr anchorCtr="0" anchor="t" bIns="0" lIns="0" spcFirstLastPara="1" rIns="0" wrap="square" tIns="0">
            <a:noAutofit/>
          </a:bodyPr>
          <a:lstStyle/>
          <a:p>
            <a:pPr indent="-317500" lvl="1" marL="914400" rtl="0" algn="l">
              <a:lnSpc>
                <a:spcPct val="150000"/>
              </a:lnSpc>
              <a:spcBef>
                <a:spcPts val="180"/>
              </a:spcBef>
              <a:spcAft>
                <a:spcPts val="0"/>
              </a:spcAft>
              <a:buSzPts val="1400"/>
              <a:buChar char="-"/>
            </a:pPr>
            <a:r>
              <a:t/>
            </a:r>
            <a:endParaRPr sz="1400"/>
          </a:p>
        </p:txBody>
      </p:sp>
      <p:sp>
        <p:nvSpPr>
          <p:cNvPr id="103" name="Google Shape;103;g1e2e60af03c_0_76"/>
          <p:cNvSpPr txBox="1"/>
          <p:nvPr>
            <p:ph type="title"/>
          </p:nvPr>
        </p:nvSpPr>
        <p:spPr>
          <a:xfrm>
            <a:off x="1303800" y="598575"/>
            <a:ext cx="7030500" cy="999300"/>
          </a:xfrm>
          <a:prstGeom prst="rect">
            <a:avLst/>
          </a:prstGeom>
          <a:noFill/>
          <a:ln>
            <a:noFill/>
          </a:ln>
        </p:spPr>
        <p:txBody>
          <a:bodyPr anchorCtr="0" anchor="ctr" bIns="0" lIns="0" spcFirstLastPara="1" rIns="0" wrap="square" tIns="0">
            <a:normAutofit/>
          </a:bodyPr>
          <a:lstStyle/>
          <a:p>
            <a:pPr indent="0" lvl="0" marL="0" rtl="0" algn="ctr">
              <a:lnSpc>
                <a:spcPct val="86000"/>
              </a:lnSpc>
              <a:spcBef>
                <a:spcPts val="0"/>
              </a:spcBef>
              <a:spcAft>
                <a:spcPts val="0"/>
              </a:spcAft>
              <a:buSzPts val="1575"/>
              <a:buNone/>
            </a:pPr>
            <a:r>
              <a:rPr b="1" lang="es-ES" sz="2000"/>
              <a:t>Objective 1: The Implementation</a:t>
            </a:r>
            <a:endParaRPr b="1" sz="2000"/>
          </a:p>
        </p:txBody>
      </p:sp>
      <p:sp>
        <p:nvSpPr>
          <p:cNvPr id="104" name="Google Shape;104;g1e2e60af03c_0_76"/>
          <p:cNvSpPr txBox="1"/>
          <p:nvPr>
            <p:ph idx="12" type="sldNum"/>
          </p:nvPr>
        </p:nvSpPr>
        <p:spPr>
          <a:xfrm>
            <a:off x="8595296" y="447685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s-ES">
                <a:solidFill>
                  <a:schemeClr val="dk1"/>
                </a:solidFill>
              </a:rPr>
              <a:t>‹#›</a:t>
            </a:fld>
            <a:endParaRPr>
              <a:solidFill>
                <a:schemeClr val="dk1"/>
              </a:solidFill>
            </a:endParaRPr>
          </a:p>
        </p:txBody>
      </p:sp>
      <p:grpSp>
        <p:nvGrpSpPr>
          <p:cNvPr id="105" name="Google Shape;105;g1e2e60af03c_0_76"/>
          <p:cNvGrpSpPr/>
          <p:nvPr/>
        </p:nvGrpSpPr>
        <p:grpSpPr>
          <a:xfrm>
            <a:off x="152400" y="1875789"/>
            <a:ext cx="2214600" cy="3217636"/>
            <a:chOff x="0" y="1189989"/>
            <a:chExt cx="2214600" cy="3217636"/>
          </a:xfrm>
        </p:grpSpPr>
        <p:sp>
          <p:nvSpPr>
            <p:cNvPr id="106" name="Google Shape;106;g1e2e60af03c_0_76"/>
            <p:cNvSpPr/>
            <p:nvPr/>
          </p:nvSpPr>
          <p:spPr>
            <a:xfrm>
              <a:off x="0" y="1189989"/>
              <a:ext cx="2214600" cy="669000"/>
            </a:xfrm>
            <a:prstGeom prst="homePlate">
              <a:avLst>
                <a:gd fmla="val 50000" name="adj"/>
              </a:avLst>
            </a:prstGeom>
            <a:solidFill>
              <a:srgbClr val="2F2F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a:ea typeface="Roboto"/>
                  <a:cs typeface="Roboto"/>
                  <a:sym typeface="Roboto"/>
                </a:rPr>
                <a:t>Downloading and Visualization</a:t>
              </a:r>
              <a:endParaRPr>
                <a:solidFill>
                  <a:srgbClr val="FFFFFF"/>
                </a:solidFill>
                <a:latin typeface="Roboto"/>
                <a:ea typeface="Roboto"/>
                <a:cs typeface="Roboto"/>
                <a:sym typeface="Roboto"/>
              </a:endParaRPr>
            </a:p>
          </p:txBody>
        </p:sp>
        <p:sp>
          <p:nvSpPr>
            <p:cNvPr id="107" name="Google Shape;107;g1e2e60af03c_0_76"/>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sz="1100">
                  <a:solidFill>
                    <a:schemeClr val="dk1"/>
                  </a:solidFill>
                  <a:latin typeface="Roboto"/>
                  <a:ea typeface="Roboto"/>
                  <a:cs typeface="Roboto"/>
                  <a:sym typeface="Roboto"/>
                </a:rPr>
                <a:t>- Download the assigned HCC 001 dataset using NBIA Data Retriever.</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100">
                  <a:solidFill>
                    <a:schemeClr val="dk1"/>
                  </a:solidFill>
                  <a:latin typeface="Roboto"/>
                  <a:ea typeface="Roboto"/>
                  <a:cs typeface="Roboto"/>
                  <a:sym typeface="Roboto"/>
                </a:rPr>
                <a:t>- Visualize the dataset using 3D Slicer to gain a better understanding of the data.</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p:txBody>
        </p:sp>
      </p:grpSp>
      <p:grpSp>
        <p:nvGrpSpPr>
          <p:cNvPr id="108" name="Google Shape;108;g1e2e60af03c_0_76"/>
          <p:cNvGrpSpPr/>
          <p:nvPr/>
        </p:nvGrpSpPr>
        <p:grpSpPr>
          <a:xfrm>
            <a:off x="1990725" y="1875575"/>
            <a:ext cx="2064000" cy="3217850"/>
            <a:chOff x="1838325" y="1189775"/>
            <a:chExt cx="2064000" cy="3217850"/>
          </a:xfrm>
        </p:grpSpPr>
        <p:sp>
          <p:nvSpPr>
            <p:cNvPr id="109" name="Google Shape;109;g1e2e60af03c_0_76"/>
            <p:cNvSpPr/>
            <p:nvPr/>
          </p:nvSpPr>
          <p:spPr>
            <a:xfrm>
              <a:off x="1838325" y="1189775"/>
              <a:ext cx="2064000" cy="669000"/>
            </a:xfrm>
            <a:prstGeom prst="chevron">
              <a:avLst>
                <a:gd fmla="val 50000" name="adj"/>
              </a:avLst>
            </a:prstGeom>
            <a:solidFill>
              <a:srgbClr val="3D3D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a:ea typeface="Roboto"/>
                  <a:cs typeface="Roboto"/>
                  <a:sym typeface="Roboto"/>
                </a:rPr>
                <a:t>Data analysis</a:t>
              </a:r>
              <a:endParaRPr>
                <a:solidFill>
                  <a:srgbClr val="FFFFFF"/>
                </a:solidFill>
                <a:latin typeface="Roboto"/>
                <a:ea typeface="Roboto"/>
                <a:cs typeface="Roboto"/>
                <a:sym typeface="Roboto"/>
              </a:endParaRPr>
            </a:p>
          </p:txBody>
        </p:sp>
        <p:sp>
          <p:nvSpPr>
            <p:cNvPr id="110" name="Google Shape;110;g1e2e60af03c_0_76"/>
            <p:cNvSpPr txBox="1"/>
            <p:nvPr/>
          </p:nvSpPr>
          <p:spPr>
            <a:xfrm>
              <a:off x="20172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sz="1100">
                  <a:solidFill>
                    <a:schemeClr val="dk1"/>
                  </a:solidFill>
                  <a:latin typeface="Roboto"/>
                  <a:ea typeface="Roboto"/>
                  <a:cs typeface="Roboto"/>
                  <a:sym typeface="Roboto"/>
                </a:rPr>
                <a:t>- </a:t>
              </a:r>
              <a:r>
                <a:rPr lang="es-ES" sz="1100">
                  <a:solidFill>
                    <a:schemeClr val="dk1"/>
                  </a:solidFill>
                  <a:latin typeface="Roboto"/>
                  <a:ea typeface="Roboto"/>
                  <a:cs typeface="Roboto"/>
                  <a:sym typeface="Roboto"/>
                </a:rPr>
                <a:t>Identify the specific acquisition for valid segmentation data.</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100">
                  <a:solidFill>
                    <a:schemeClr val="dk1"/>
                  </a:solidFill>
                  <a:latin typeface="Roboto"/>
                  <a:ea typeface="Roboto"/>
                  <a:cs typeface="Roboto"/>
                  <a:sym typeface="Roboto"/>
                </a:rPr>
                <a:t>- Determine the four segmentation sequences: liver, tumor, vessels, and aorta.</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p:txBody>
        </p:sp>
      </p:grpSp>
      <p:grpSp>
        <p:nvGrpSpPr>
          <p:cNvPr id="111" name="Google Shape;111;g1e2e60af03c_0_76"/>
          <p:cNvGrpSpPr/>
          <p:nvPr/>
        </p:nvGrpSpPr>
        <p:grpSpPr>
          <a:xfrm>
            <a:off x="3669150" y="1875575"/>
            <a:ext cx="2064000" cy="3217850"/>
            <a:chOff x="3516750" y="1189775"/>
            <a:chExt cx="2064000" cy="3217850"/>
          </a:xfrm>
        </p:grpSpPr>
        <p:sp>
          <p:nvSpPr>
            <p:cNvPr id="112" name="Google Shape;112;g1e2e60af03c_0_76"/>
            <p:cNvSpPr/>
            <p:nvPr/>
          </p:nvSpPr>
          <p:spPr>
            <a:xfrm>
              <a:off x="3516750" y="1189775"/>
              <a:ext cx="2064000" cy="669000"/>
            </a:xfrm>
            <a:prstGeom prst="chevron">
              <a:avLst>
                <a:gd fmla="val 50000" name="adj"/>
              </a:avLst>
            </a:prstGeom>
            <a:solidFill>
              <a:srgbClr val="4141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a:ea typeface="Roboto"/>
                  <a:cs typeface="Roboto"/>
                  <a:sym typeface="Roboto"/>
                </a:rPr>
                <a:t>Loading and Examining DCM files</a:t>
              </a:r>
              <a:endParaRPr>
                <a:solidFill>
                  <a:srgbClr val="FFFFFF"/>
                </a:solidFill>
                <a:latin typeface="Roboto"/>
                <a:ea typeface="Roboto"/>
                <a:cs typeface="Roboto"/>
                <a:sym typeface="Roboto"/>
              </a:endParaRPr>
            </a:p>
          </p:txBody>
        </p:sp>
        <p:sp>
          <p:nvSpPr>
            <p:cNvPr id="113" name="Google Shape;113;g1e2e60af03c_0_76"/>
            <p:cNvSpPr txBox="1"/>
            <p:nvPr/>
          </p:nvSpPr>
          <p:spPr>
            <a:xfrm>
              <a:off x="37394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sz="1100">
                  <a:solidFill>
                    <a:schemeClr val="dk1"/>
                  </a:solidFill>
                  <a:latin typeface="Roboto"/>
                  <a:ea typeface="Roboto"/>
                  <a:cs typeface="Roboto"/>
                  <a:sym typeface="Roboto"/>
                </a:rPr>
                <a:t>- </a:t>
              </a:r>
              <a:r>
                <a:rPr lang="es-ES" sz="1100">
                  <a:solidFill>
                    <a:schemeClr val="dk1"/>
                  </a:solidFill>
                  <a:latin typeface="Roboto"/>
                  <a:ea typeface="Roboto"/>
                  <a:cs typeface="Roboto"/>
                  <a:sym typeface="Roboto"/>
                </a:rPr>
                <a:t>Load the DCM files corresponding to the second acquisition along with their segmentation data.</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000">
                  <a:solidFill>
                    <a:schemeClr val="dk1"/>
                  </a:solidFill>
                  <a:latin typeface="Roboto"/>
                  <a:ea typeface="Roboto"/>
                  <a:cs typeface="Roboto"/>
                  <a:sym typeface="Roboto"/>
                </a:rPr>
                <a:t>[More on the next slide]</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p:txBody>
        </p:sp>
      </p:grpSp>
      <p:grpSp>
        <p:nvGrpSpPr>
          <p:cNvPr id="114" name="Google Shape;114;g1e2e60af03c_0_76"/>
          <p:cNvGrpSpPr/>
          <p:nvPr/>
        </p:nvGrpSpPr>
        <p:grpSpPr>
          <a:xfrm>
            <a:off x="7026425" y="1875575"/>
            <a:ext cx="2064000" cy="3217850"/>
            <a:chOff x="6874025" y="1189775"/>
            <a:chExt cx="2064000" cy="3217850"/>
          </a:xfrm>
        </p:grpSpPr>
        <p:sp>
          <p:nvSpPr>
            <p:cNvPr id="115" name="Google Shape;115;g1e2e60af03c_0_76"/>
            <p:cNvSpPr/>
            <p:nvPr/>
          </p:nvSpPr>
          <p:spPr>
            <a:xfrm>
              <a:off x="6874025" y="1189775"/>
              <a:ext cx="2064000" cy="669000"/>
            </a:xfrm>
            <a:prstGeom prst="chevron">
              <a:avLst>
                <a:gd fmla="val 50000" name="adj"/>
              </a:avLst>
            </a:prstGeom>
            <a:solidFill>
              <a:srgbClr val="5050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a:ea typeface="Roboto"/>
                  <a:cs typeface="Roboto"/>
                  <a:sym typeface="Roboto"/>
                </a:rPr>
                <a:t>Generating GIF file</a:t>
              </a:r>
              <a:endParaRPr>
                <a:solidFill>
                  <a:srgbClr val="FFFFFF"/>
                </a:solidFill>
                <a:latin typeface="Roboto"/>
                <a:ea typeface="Roboto"/>
                <a:cs typeface="Roboto"/>
                <a:sym typeface="Roboto"/>
              </a:endParaRPr>
            </a:p>
          </p:txBody>
        </p:sp>
        <p:sp>
          <p:nvSpPr>
            <p:cNvPr id="116" name="Google Shape;116;g1e2e60af03c_0_76"/>
            <p:cNvSpPr txBox="1"/>
            <p:nvPr/>
          </p:nvSpPr>
          <p:spPr>
            <a:xfrm>
              <a:off x="71838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sz="1100">
                  <a:solidFill>
                    <a:schemeClr val="dk1"/>
                  </a:solidFill>
                  <a:latin typeface="Roboto"/>
                  <a:ea typeface="Roboto"/>
                  <a:cs typeface="Roboto"/>
                  <a:sym typeface="Roboto"/>
                </a:rPr>
                <a:t>- </a:t>
              </a:r>
              <a:r>
                <a:rPr lang="es-ES" sz="1100">
                  <a:solidFill>
                    <a:schemeClr val="dk1"/>
                  </a:solidFill>
                  <a:latin typeface="Roboto"/>
                  <a:ea typeface="Roboto"/>
                  <a:cs typeface="Roboto"/>
                  <a:sym typeface="Roboto"/>
                </a:rPr>
                <a:t>Apply axial rotation to the segmented image.</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100">
                  <a:solidFill>
                    <a:schemeClr val="dk1"/>
                  </a:solidFill>
                  <a:latin typeface="Roboto"/>
                  <a:ea typeface="Roboto"/>
                  <a:cs typeface="Roboto"/>
                  <a:sym typeface="Roboto"/>
                </a:rPr>
                <a:t>Use 48 projections with a 30-degree interval for rotation.</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000">
                  <a:solidFill>
                    <a:schemeClr val="dk1"/>
                  </a:solidFill>
                  <a:latin typeface="Roboto"/>
                  <a:ea typeface="Roboto"/>
                  <a:cs typeface="Roboto"/>
                  <a:sym typeface="Roboto"/>
                </a:rPr>
                <a:t>[More on the next slide]</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p:txBody>
        </p:sp>
      </p:grpSp>
      <p:grpSp>
        <p:nvGrpSpPr>
          <p:cNvPr id="117" name="Google Shape;117;g1e2e60af03c_0_76"/>
          <p:cNvGrpSpPr/>
          <p:nvPr/>
        </p:nvGrpSpPr>
        <p:grpSpPr>
          <a:xfrm>
            <a:off x="5347750" y="1875575"/>
            <a:ext cx="2064000" cy="3217850"/>
            <a:chOff x="5195350" y="1189775"/>
            <a:chExt cx="2064000" cy="3217850"/>
          </a:xfrm>
        </p:grpSpPr>
        <p:sp>
          <p:nvSpPr>
            <p:cNvPr id="118" name="Google Shape;118;g1e2e60af03c_0_76"/>
            <p:cNvSpPr/>
            <p:nvPr/>
          </p:nvSpPr>
          <p:spPr>
            <a:xfrm>
              <a:off x="5195350" y="1189775"/>
              <a:ext cx="2064000" cy="669000"/>
            </a:xfrm>
            <a:prstGeom prst="chevron">
              <a:avLst>
                <a:gd fmla="val 50000" name="adj"/>
              </a:avLst>
            </a:prstGeom>
            <a:solidFill>
              <a:srgbClr val="4646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FFFFFF"/>
                  </a:solidFill>
                  <a:latin typeface="Roboto"/>
                  <a:ea typeface="Roboto"/>
                  <a:cs typeface="Roboto"/>
                  <a:sym typeface="Roboto"/>
                </a:rPr>
                <a:t>Segmented Image Creation</a:t>
              </a:r>
              <a:endParaRPr>
                <a:solidFill>
                  <a:srgbClr val="FFFFFF"/>
                </a:solidFill>
                <a:latin typeface="Roboto"/>
                <a:ea typeface="Roboto"/>
                <a:cs typeface="Roboto"/>
                <a:sym typeface="Roboto"/>
              </a:endParaRPr>
            </a:p>
          </p:txBody>
        </p:sp>
        <p:sp>
          <p:nvSpPr>
            <p:cNvPr id="119" name="Google Shape;119;g1e2e60af03c_0_76"/>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ES" sz="1100">
                  <a:solidFill>
                    <a:schemeClr val="dk1"/>
                  </a:solidFill>
                  <a:latin typeface="Roboto"/>
                  <a:ea typeface="Roboto"/>
                  <a:cs typeface="Roboto"/>
                  <a:sym typeface="Roboto"/>
                </a:rPr>
                <a:t>- </a:t>
              </a:r>
              <a:r>
                <a:rPr lang="es-ES" sz="1100">
                  <a:solidFill>
                    <a:schemeClr val="dk1"/>
                  </a:solidFill>
                  <a:latin typeface="Roboto"/>
                  <a:ea typeface="Roboto"/>
                  <a:cs typeface="Roboto"/>
                  <a:sym typeface="Roboto"/>
                </a:rPr>
                <a:t>Perform alpha-fusion iteratively along the first axis using an alpha value of 0.2 for the mask and 0.8 for the image to create segmented images.</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s-ES" sz="1000">
                  <a:solidFill>
                    <a:schemeClr val="dk1"/>
                  </a:solidFill>
                  <a:latin typeface="Roboto"/>
                  <a:ea typeface="Roboto"/>
                  <a:cs typeface="Roboto"/>
                  <a:sym typeface="Roboto"/>
                </a:rPr>
                <a:t>[More on the next slide]</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100">
                <a:solidFill>
                  <a:schemeClr val="dk1"/>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seño personalizad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9_Blue Lime Dark">
      <a:dk1>
        <a:srgbClr val="FFFFFF"/>
      </a:dk1>
      <a:lt1>
        <a:srgbClr val="2B2B2D"/>
      </a:lt1>
      <a:dk2>
        <a:srgbClr val="8DC928"/>
      </a:dk2>
      <a:lt2>
        <a:srgbClr val="ABD22A"/>
      </a:lt2>
      <a:accent1>
        <a:srgbClr val="2099D8"/>
      </a:accent1>
      <a:accent2>
        <a:srgbClr val="239CCE"/>
      </a:accent2>
      <a:accent3>
        <a:srgbClr val="27A6C2"/>
      </a:accent3>
      <a:accent4>
        <a:srgbClr val="25B7AB"/>
      </a:accent4>
      <a:accent5>
        <a:srgbClr val="5BBE77"/>
      </a:accent5>
      <a:accent6>
        <a:srgbClr val="7EC44E"/>
      </a:accent6>
      <a:hlink>
        <a:srgbClr val="2F8299"/>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2014-10-08T23:03:32Z</dcterms:created>
  <dc:creator>Jose Maria Buades Rubio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0x010100861FDF4F0022994EBAC7BE174A62258B</vt:lpwstr>
  </property>
</Properties>
</file>